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2.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85" r:id="rId3"/>
    <p:sldId id="303" r:id="rId4"/>
    <p:sldId id="286" r:id="rId5"/>
    <p:sldId id="292" r:id="rId6"/>
    <p:sldId id="293" r:id="rId7"/>
    <p:sldId id="291" r:id="rId8"/>
    <p:sldId id="296" r:id="rId9"/>
    <p:sldId id="295" r:id="rId10"/>
    <p:sldId id="297" r:id="rId11"/>
    <p:sldId id="298" r:id="rId12"/>
    <p:sldId id="299" r:id="rId13"/>
    <p:sldId id="304" r:id="rId14"/>
    <p:sldId id="302" r:id="rId15"/>
    <p:sldId id="276" r:id="rId16"/>
    <p:sldId id="281" r:id="rId17"/>
    <p:sldId id="300" r:id="rId18"/>
    <p:sldId id="301" r:id="rId19"/>
    <p:sldId id="287" r:id="rId20"/>
    <p:sldId id="288" r:id="rId21"/>
    <p:sldId id="289" r:id="rId22"/>
    <p:sldId id="279" r:id="rId23"/>
    <p:sldId id="290" r:id="rId24"/>
    <p:sldId id="261" r:id="rId25"/>
  </p:sldIdLst>
  <p:sldSz cx="9144000" cy="6858000" type="screen4x3"/>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2248"/>
    <a:srgbClr val="FF9E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47" autoAdjust="0"/>
    <p:restoredTop sz="94645" autoAdjust="0"/>
  </p:normalViewPr>
  <p:slideViewPr>
    <p:cSldViewPr>
      <p:cViewPr>
        <p:scale>
          <a:sx n="100" d="100"/>
          <a:sy n="100" d="100"/>
        </p:scale>
        <p:origin x="-2094" y="-432"/>
      </p:cViewPr>
      <p:guideLst>
        <p:guide orient="horz" pos="2160"/>
        <p:guide pos="2880"/>
      </p:guideLst>
    </p:cSldViewPr>
  </p:slideViewPr>
  <p:notesTextViewPr>
    <p:cViewPr>
      <p:scale>
        <a:sx n="1" d="1"/>
        <a:sy n="1" d="1"/>
      </p:scale>
      <p:origin x="0" y="0"/>
    </p:cViewPr>
  </p:notesTextViewPr>
  <p:sorterViewPr>
    <p:cViewPr>
      <p:scale>
        <a:sx n="100" d="100"/>
        <a:sy n="100" d="100"/>
      </p:scale>
      <p:origin x="0" y="810"/>
    </p:cViewPr>
  </p:sorterViewPr>
  <p:notesViewPr>
    <p:cSldViewPr>
      <p:cViewPr varScale="1">
        <p:scale>
          <a:sx n="74" d="100"/>
          <a:sy n="74" d="100"/>
        </p:scale>
        <p:origin x="-3156" y="-90"/>
      </p:cViewPr>
      <p:guideLst>
        <p:guide orient="horz" pos="3110"/>
        <p:guide pos="212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21582" cy="49363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18971" y="2"/>
            <a:ext cx="2921582" cy="493633"/>
          </a:xfrm>
          <a:prstGeom prst="rect">
            <a:avLst/>
          </a:prstGeom>
        </p:spPr>
        <p:txBody>
          <a:bodyPr vert="horz" lIns="91440" tIns="45720" rIns="91440" bIns="45720" rtlCol="0"/>
          <a:lstStyle>
            <a:lvl1pPr algn="r">
              <a:defRPr sz="1200"/>
            </a:lvl1pPr>
          </a:lstStyle>
          <a:p>
            <a:fld id="{376E8C95-9ADA-45D4-8540-3F6CC32D3915}" type="datetimeFigureOut">
              <a:rPr lang="en-GB" smtClean="0"/>
              <a:t>08/05/2018</a:t>
            </a:fld>
            <a:endParaRPr lang="en-GB" dirty="0"/>
          </a:p>
        </p:txBody>
      </p:sp>
      <p:sp>
        <p:nvSpPr>
          <p:cNvPr id="4" name="Footer Placeholder 3"/>
          <p:cNvSpPr>
            <a:spLocks noGrp="1"/>
          </p:cNvSpPr>
          <p:nvPr>
            <p:ph type="ftr" sz="quarter" idx="2"/>
          </p:nvPr>
        </p:nvSpPr>
        <p:spPr>
          <a:xfrm>
            <a:off x="0" y="9377318"/>
            <a:ext cx="2921582" cy="493633"/>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18971" y="9377318"/>
            <a:ext cx="2921582" cy="493633"/>
          </a:xfrm>
          <a:prstGeom prst="rect">
            <a:avLst/>
          </a:prstGeom>
        </p:spPr>
        <p:txBody>
          <a:bodyPr vert="horz" lIns="91440" tIns="45720" rIns="91440" bIns="45720" rtlCol="0" anchor="b"/>
          <a:lstStyle>
            <a:lvl1pPr algn="r">
              <a:defRPr sz="1200"/>
            </a:lvl1pPr>
          </a:lstStyle>
          <a:p>
            <a:fld id="{52DF3350-BC9F-4DDA-864D-8B852C1C4E5C}" type="slidenum">
              <a:rPr lang="en-GB" smtClean="0"/>
              <a:t>‹#›</a:t>
            </a:fld>
            <a:endParaRPr lang="en-GB" dirty="0"/>
          </a:p>
        </p:txBody>
      </p:sp>
    </p:spTree>
    <p:extLst>
      <p:ext uri="{BB962C8B-B14F-4D97-AF65-F5344CB8AC3E}">
        <p14:creationId xmlns:p14="http://schemas.microsoft.com/office/powerpoint/2010/main" val="973577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21582" cy="49363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18971" y="2"/>
            <a:ext cx="2921582" cy="493633"/>
          </a:xfrm>
          <a:prstGeom prst="rect">
            <a:avLst/>
          </a:prstGeom>
        </p:spPr>
        <p:txBody>
          <a:bodyPr vert="horz" lIns="91440" tIns="45720" rIns="91440" bIns="45720" rtlCol="0"/>
          <a:lstStyle>
            <a:lvl1pPr algn="r">
              <a:defRPr sz="1200"/>
            </a:lvl1pPr>
          </a:lstStyle>
          <a:p>
            <a:fld id="{5FCA50CD-26BA-4E0D-A548-5E20AFF7DFC9}" type="datetimeFigureOut">
              <a:rPr lang="en-GB" smtClean="0"/>
              <a:t>08/05/2018</a:t>
            </a:fld>
            <a:endParaRPr lang="en-GB" dirty="0"/>
          </a:p>
        </p:txBody>
      </p:sp>
      <p:sp>
        <p:nvSpPr>
          <p:cNvPr id="4" name="Slide Image Placeholder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8"/>
            <a:ext cx="2921582" cy="493633"/>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8971" y="9377318"/>
            <a:ext cx="2921582" cy="493633"/>
          </a:xfrm>
          <a:prstGeom prst="rect">
            <a:avLst/>
          </a:prstGeom>
        </p:spPr>
        <p:txBody>
          <a:bodyPr vert="horz" lIns="91440" tIns="45720" rIns="91440" bIns="45720" rtlCol="0" anchor="b"/>
          <a:lstStyle>
            <a:lvl1pPr algn="r">
              <a:defRPr sz="1200"/>
            </a:lvl1pPr>
          </a:lstStyle>
          <a:p>
            <a:fld id="{BDE68D71-0C06-416F-B55F-BBF6868FB425}" type="slidenum">
              <a:rPr lang="en-GB" smtClean="0"/>
              <a:t>‹#›</a:t>
            </a:fld>
            <a:endParaRPr lang="en-GB" dirty="0"/>
          </a:p>
        </p:txBody>
      </p:sp>
    </p:spTree>
    <p:extLst>
      <p:ext uri="{BB962C8B-B14F-4D97-AF65-F5344CB8AC3E}">
        <p14:creationId xmlns:p14="http://schemas.microsoft.com/office/powerpoint/2010/main" val="3013882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E68D71-0C06-416F-B55F-BBF6868FB425}" type="slidenum">
              <a:rPr lang="en-GB" smtClean="0"/>
              <a:t>1</a:t>
            </a:fld>
            <a:endParaRPr lang="en-GB" dirty="0"/>
          </a:p>
        </p:txBody>
      </p:sp>
    </p:spTree>
    <p:extLst>
      <p:ext uri="{BB962C8B-B14F-4D97-AF65-F5344CB8AC3E}">
        <p14:creationId xmlns:p14="http://schemas.microsoft.com/office/powerpoint/2010/main" val="1335703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E68D71-0C06-416F-B55F-BBF6868FB425}" type="slidenum">
              <a:rPr lang="en-GB" smtClean="0"/>
              <a:t>24</a:t>
            </a:fld>
            <a:endParaRPr lang="en-GB" dirty="0"/>
          </a:p>
        </p:txBody>
      </p:sp>
    </p:spTree>
    <p:extLst>
      <p:ext uri="{BB962C8B-B14F-4D97-AF65-F5344CB8AC3E}">
        <p14:creationId xmlns:p14="http://schemas.microsoft.com/office/powerpoint/2010/main" val="19402705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F80CD6B-B60E-43CA-B33A-0F2259247ED4}" type="datetimeFigureOut">
              <a:rPr lang="en-GB" smtClean="0"/>
              <a:t>08/05/2018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1BBC0C3-5F7B-46CF-9FAD-BFC3EB206DB7}" type="slidenum">
              <a:rPr lang="en-GB" smtClean="0"/>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4286" y="6165304"/>
            <a:ext cx="1597474" cy="516118"/>
          </a:xfrm>
          <a:prstGeom prst="rect">
            <a:avLst/>
          </a:prstGeom>
        </p:spPr>
      </p:pic>
      <p:sp>
        <p:nvSpPr>
          <p:cNvPr id="8" name="TextBox 7"/>
          <p:cNvSpPr txBox="1"/>
          <p:nvPr userDrawn="1"/>
        </p:nvSpPr>
        <p:spPr>
          <a:xfrm>
            <a:off x="6201560" y="6270618"/>
            <a:ext cx="3266984" cy="307777"/>
          </a:xfrm>
          <a:prstGeom prst="rect">
            <a:avLst/>
          </a:prstGeom>
          <a:noFill/>
        </p:spPr>
        <p:txBody>
          <a:bodyPr wrap="square" rtlCol="0">
            <a:spAutoFit/>
          </a:bodyPr>
          <a:lstStyle/>
          <a:p>
            <a:r>
              <a:rPr lang="en-GB" sz="1400" dirty="0" smtClean="0">
                <a:solidFill>
                  <a:schemeClr val="bg1">
                    <a:lumMod val="25000"/>
                  </a:schemeClr>
                </a:solidFill>
                <a:latin typeface="Calibri" panose="020F0502020204030204" pitchFamily="34" charset="0"/>
              </a:rPr>
              <a:t>girlings.com</a:t>
            </a:r>
            <a:endParaRPr lang="en-GB" sz="1400" dirty="0">
              <a:solidFill>
                <a:schemeClr val="bg1">
                  <a:lumMod val="25000"/>
                </a:schemeClr>
              </a:solidFill>
              <a:latin typeface="Calibri" panose="020F0502020204030204" pitchFamily="34" charset="0"/>
            </a:endParaRPr>
          </a:p>
        </p:txBody>
      </p:sp>
      <p:cxnSp>
        <p:nvCxnSpPr>
          <p:cNvPr id="11" name="Straight Connector 10"/>
          <p:cNvCxnSpPr/>
          <p:nvPr userDrawn="1"/>
        </p:nvCxnSpPr>
        <p:spPr>
          <a:xfrm>
            <a:off x="6300192" y="6270618"/>
            <a:ext cx="2520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285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80CD6B-B60E-43CA-B33A-0F2259247ED4}" type="datetimeFigureOut">
              <a:rPr lang="en-GB" smtClean="0"/>
              <a:t>08/05/2018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1BBC0C3-5F7B-46CF-9FAD-BFC3EB206DB7}" type="slidenum">
              <a:rPr lang="en-GB" smtClean="0"/>
              <a:t>‹#›</a:t>
            </a:fld>
            <a:endParaRPr lang="en-GB" dirty="0"/>
          </a:p>
        </p:txBody>
      </p:sp>
    </p:spTree>
    <p:extLst>
      <p:ext uri="{BB962C8B-B14F-4D97-AF65-F5344CB8AC3E}">
        <p14:creationId xmlns:p14="http://schemas.microsoft.com/office/powerpoint/2010/main" val="140371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80CD6B-B60E-43CA-B33A-0F2259247ED4}" type="datetimeFigureOut">
              <a:rPr lang="en-GB" smtClean="0"/>
              <a:t>08/05/2018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1BBC0C3-5F7B-46CF-9FAD-BFC3EB206DB7}" type="slidenum">
              <a:rPr lang="en-GB" smtClean="0"/>
              <a:t>‹#›</a:t>
            </a:fld>
            <a:endParaRPr lang="en-GB" dirty="0"/>
          </a:p>
        </p:txBody>
      </p:sp>
    </p:spTree>
    <p:extLst>
      <p:ext uri="{BB962C8B-B14F-4D97-AF65-F5344CB8AC3E}">
        <p14:creationId xmlns:p14="http://schemas.microsoft.com/office/powerpoint/2010/main" val="818169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80CD6B-B60E-43CA-B33A-0F2259247ED4}" type="datetimeFigureOut">
              <a:rPr lang="en-GB" smtClean="0"/>
              <a:t>08/05/2018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1BBC0C3-5F7B-46CF-9FAD-BFC3EB206DB7}" type="slidenum">
              <a:rPr lang="en-GB" smtClean="0"/>
              <a:t>‹#›</a:t>
            </a:fld>
            <a:endParaRPr lang="en-GB" dirty="0"/>
          </a:p>
        </p:txBody>
      </p:sp>
    </p:spTree>
    <p:extLst>
      <p:ext uri="{BB962C8B-B14F-4D97-AF65-F5344CB8AC3E}">
        <p14:creationId xmlns:p14="http://schemas.microsoft.com/office/powerpoint/2010/main" val="1100505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80CD6B-B60E-43CA-B33A-0F2259247ED4}" type="datetimeFigureOut">
              <a:rPr lang="en-GB" smtClean="0"/>
              <a:t>08/05/2018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1BBC0C3-5F7B-46CF-9FAD-BFC3EB206DB7}" type="slidenum">
              <a:rPr lang="en-GB" smtClean="0"/>
              <a:t>‹#›</a:t>
            </a:fld>
            <a:endParaRPr lang="en-GB" dirty="0"/>
          </a:p>
        </p:txBody>
      </p:sp>
    </p:spTree>
    <p:extLst>
      <p:ext uri="{BB962C8B-B14F-4D97-AF65-F5344CB8AC3E}">
        <p14:creationId xmlns:p14="http://schemas.microsoft.com/office/powerpoint/2010/main" val="2975980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F80CD6B-B60E-43CA-B33A-0F2259247ED4}" type="datetimeFigureOut">
              <a:rPr lang="en-GB" smtClean="0"/>
              <a:t>08/05/2018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1BBC0C3-5F7B-46CF-9FAD-BFC3EB206DB7}" type="slidenum">
              <a:rPr lang="en-GB" smtClean="0"/>
              <a:t>‹#›</a:t>
            </a:fld>
            <a:endParaRPr lang="en-GB" dirty="0"/>
          </a:p>
        </p:txBody>
      </p:sp>
    </p:spTree>
    <p:extLst>
      <p:ext uri="{BB962C8B-B14F-4D97-AF65-F5344CB8AC3E}">
        <p14:creationId xmlns:p14="http://schemas.microsoft.com/office/powerpoint/2010/main" val="3426913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F80CD6B-B60E-43CA-B33A-0F2259247ED4}" type="datetimeFigureOut">
              <a:rPr lang="en-GB" smtClean="0"/>
              <a:t>08/05/2018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1BBC0C3-5F7B-46CF-9FAD-BFC3EB206DB7}" type="slidenum">
              <a:rPr lang="en-GB" smtClean="0"/>
              <a:t>‹#›</a:t>
            </a:fld>
            <a:endParaRPr lang="en-GB" dirty="0"/>
          </a:p>
        </p:txBody>
      </p:sp>
    </p:spTree>
    <p:extLst>
      <p:ext uri="{BB962C8B-B14F-4D97-AF65-F5344CB8AC3E}">
        <p14:creationId xmlns:p14="http://schemas.microsoft.com/office/powerpoint/2010/main" val="2360103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F80CD6B-B60E-43CA-B33A-0F2259247ED4}" type="datetimeFigureOut">
              <a:rPr lang="en-GB" smtClean="0"/>
              <a:t>08/05/2018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1BBC0C3-5F7B-46CF-9FAD-BFC3EB206DB7}" type="slidenum">
              <a:rPr lang="en-GB" smtClean="0"/>
              <a:t>‹#›</a:t>
            </a:fld>
            <a:endParaRPr lang="en-GB" dirty="0"/>
          </a:p>
        </p:txBody>
      </p:sp>
    </p:spTree>
    <p:extLst>
      <p:ext uri="{BB962C8B-B14F-4D97-AF65-F5344CB8AC3E}">
        <p14:creationId xmlns:p14="http://schemas.microsoft.com/office/powerpoint/2010/main" val="1112771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80CD6B-B60E-43CA-B33A-0F2259247ED4}" type="datetimeFigureOut">
              <a:rPr lang="en-GB" smtClean="0"/>
              <a:t>08/05/2018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1BBC0C3-5F7B-46CF-9FAD-BFC3EB206DB7}" type="slidenum">
              <a:rPr lang="en-GB" smtClean="0"/>
              <a:t>‹#›</a:t>
            </a:fld>
            <a:endParaRPr lang="en-GB" dirty="0"/>
          </a:p>
        </p:txBody>
      </p:sp>
    </p:spTree>
    <p:extLst>
      <p:ext uri="{BB962C8B-B14F-4D97-AF65-F5344CB8AC3E}">
        <p14:creationId xmlns:p14="http://schemas.microsoft.com/office/powerpoint/2010/main" val="3733565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80CD6B-B60E-43CA-B33A-0F2259247ED4}" type="datetimeFigureOut">
              <a:rPr lang="en-GB" smtClean="0"/>
              <a:t>08/05/2018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1BBC0C3-5F7B-46CF-9FAD-BFC3EB206DB7}" type="slidenum">
              <a:rPr lang="en-GB" smtClean="0"/>
              <a:t>‹#›</a:t>
            </a:fld>
            <a:endParaRPr lang="en-GB" dirty="0"/>
          </a:p>
        </p:txBody>
      </p:sp>
    </p:spTree>
    <p:extLst>
      <p:ext uri="{BB962C8B-B14F-4D97-AF65-F5344CB8AC3E}">
        <p14:creationId xmlns:p14="http://schemas.microsoft.com/office/powerpoint/2010/main" val="3540513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80CD6B-B60E-43CA-B33A-0F2259247ED4}" type="datetimeFigureOut">
              <a:rPr lang="en-GB" smtClean="0"/>
              <a:t>08/05/2018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1BBC0C3-5F7B-46CF-9FAD-BFC3EB206DB7}" type="slidenum">
              <a:rPr lang="en-GB" smtClean="0"/>
              <a:t>‹#›</a:t>
            </a:fld>
            <a:endParaRPr lang="en-GB" dirty="0"/>
          </a:p>
        </p:txBody>
      </p:sp>
    </p:spTree>
    <p:extLst>
      <p:ext uri="{BB962C8B-B14F-4D97-AF65-F5344CB8AC3E}">
        <p14:creationId xmlns:p14="http://schemas.microsoft.com/office/powerpoint/2010/main" val="1522842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80CD6B-B60E-43CA-B33A-0F2259247ED4}" type="datetimeFigureOut">
              <a:rPr lang="en-GB" smtClean="0"/>
              <a:t>08/05/2018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BBC0C3-5F7B-46CF-9FAD-BFC3EB206DB7}" type="slidenum">
              <a:rPr lang="en-GB" smtClean="0"/>
              <a:t>‹#›</a:t>
            </a:fld>
            <a:endParaRPr lang="en-GB" dirty="0"/>
          </a:p>
        </p:txBody>
      </p:sp>
    </p:spTree>
    <p:extLst>
      <p:ext uri="{BB962C8B-B14F-4D97-AF65-F5344CB8AC3E}">
        <p14:creationId xmlns:p14="http://schemas.microsoft.com/office/powerpoint/2010/main" val="3153474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2ahUKEwjs3dmx3_jZAhXDbhQKHTzQADQQjRx6BAgAEAU&amp;url=http://www.cheaperaccountant.co.uk/blog/4590506499/tags/HMRC%20fines&amp;psig=AOvVaw0k5yZsSdcD01Jz1nkjwaR3&amp;ust=1521561188441790"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2ahUKEwjs3dmx3_jZAhXDbhQKHTzQADQQjRx6BAgAEAU&amp;url=http://www.cheaperaccountant.co.uk/blog/4590506499/tags/HMRC%20fines&amp;psig=AOvVaw0k5yZsSdcD01Jz1nkjwaR3&amp;ust=1521561188441790"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2ahUKEwjs3dmx3_jZAhXDbhQKHTzQADQQjRx6BAgAEAU&amp;url=http://www.cheaperaccountant.co.uk/blog/4590506499/tags/HMRC%20fines&amp;psig=AOvVaw0k5yZsSdcD01Jz1nkjwaR3&amp;ust=1521561188441790"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2ahUKEwjs3dmx3_jZAhXDbhQKHTzQADQQjRx6BAgAEAU&amp;url=http://www.cheaperaccountant.co.uk/blog/4590506499/tags/HMRC%20fines&amp;psig=AOvVaw0k5yZsSdcD01Jz1nkjwaR3&amp;ust=1521561188441790"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2ahUKEwjs3dmx3_jZAhXDbhQKHTzQADQQjRx6BAgAEAU&amp;url=http://www.cheaperaccountant.co.uk/blog/4590506499/tags/HMRC%20fines&amp;psig=AOvVaw0k5yZsSdcD01Jz1nkjwaR3&amp;ust=1521561188441790"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2ahUKEwjs3dmx3_jZAhXDbhQKHTzQADQQjRx6BAgAEAU&amp;url=http://www.cheaperaccountant.co.uk/blog/4590506499/tags/HMRC%20fines&amp;psig=AOvVaw0k5yZsSdcD01Jz1nkjwaR3&amp;ust=1521561188441790"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hyperlink" Target="https://www.bloomberg.com/news/features/2018-02-07/inside-kim-jong-un-s-hacker-army"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2ahUKEwjs3dmx3_jZAhXDbhQKHTzQADQQjRx6BAgAEAU&amp;url=http://www.cheaperaccountant.co.uk/blog/4590506499/tags/HMRC%20fines&amp;psig=AOvVaw0k5yZsSdcD01Jz1nkjwaR3&amp;ust=1521561188441790"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2ahUKEwjs3dmx3_jZAhXDbhQKHTzQADQQjRx6BAgAEAU&amp;url=http://www.cheaperaccountant.co.uk/blog/4590506499/tags/HMRC%20fines&amp;psig=AOvVaw0k5yZsSdcD01Jz1nkjwaR3&amp;ust=1521561188441790" TargetMode="External"/><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www.bloomberg.com/news/features/2018-02-07/inside-kim-jong-un-s-hacker-army"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2ahUKEwjs3dmx3_jZAhXDbhQKHTzQADQQjRx6BAgAEAU&amp;url=http://www.cheaperaccountant.co.uk/blog/4590506499/tags/HMRC%20fines&amp;psig=AOvVaw0k5yZsSdcD01Jz1nkjwaR3&amp;ust=1521561188441790"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hyperlink" Target="http://www.google.co.uk/url?sa=i&amp;rct=j&amp;q=&amp;esrc=s&amp;source=images&amp;cd=&amp;cad=rja&amp;uact=8&amp;ved=2ahUKEwjylt_p4fjZAhUFSBQKHe6_AWkQjRx6BAgAEAU&amp;url=http://www.on-sitescanning.co.uk/subject-access-request/&amp;psig=AOvVaw2pp9YXubKG1MIwvcImu_le&amp;ust=1521561872128807" TargetMode="External"/><Relationship Id="rId4" Type="http://schemas.openxmlformats.org/officeDocument/2006/relationships/hyperlink" Target="https://www.bloomberg.com/news/features/2018-02-07/inside-kim-jong-un-s-hacker-army"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mailto:davidmorgan@girlings.com"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2ahUKEwjs3dmx3_jZAhXDbhQKHTzQADQQjRx6BAgAEAU&amp;url=http://www.cheaperaccountant.co.uk/blog/4590506499/tags/HMRC%20fines&amp;psig=AOvVaw0k5yZsSdcD01Jz1nkjwaR3&amp;ust=1521561188441790" TargetMode="External"/><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www.google.co.uk/url?sa=i&amp;rct=j&amp;q=&amp;esrc=s&amp;source=images&amp;cd=&amp;ved=2ahUKEwjs3dmx3_jZAhXDbhQKHTzQADQQjRx6BAgAEAU&amp;url=http://www.cheaperaccountant.co.uk/blog/4590506499/tags/HMRC%20fines&amp;psig=AOvVaw0k5yZsSdcD01Jz1nkjwaR3&amp;ust=152156118844179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2ahUKEwjs3dmx3_jZAhXDbhQKHTzQADQQjRx6BAgAEAU&amp;url=http://www.cheaperaccountant.co.uk/blog/4590506499/tags/HMRC%20fines&amp;psig=AOvVaw0k5yZsSdcD01Jz1nkjwaR3&amp;ust=1521561188441790"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2ahUKEwjs3dmx3_jZAhXDbhQKHTzQADQQjRx6BAgAEAU&amp;url=http://www.cheaperaccountant.co.uk/blog/4590506499/tags/HMRC%20fines&amp;psig=AOvVaw0k5yZsSdcD01Jz1nkjwaR3&amp;ust=1521561188441790"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2ahUKEwjs3dmx3_jZAhXDbhQKHTzQADQQjRx6BAgAEAU&amp;url=http://www.cheaperaccountant.co.uk/blog/4590506499/tags/HMRC%20fines&amp;psig=AOvVaw0k5yZsSdcD01Jz1nkjwaR3&amp;ust=1521561188441790"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2ahUKEwjs3dmx3_jZAhXDbhQKHTzQADQQjRx6BAgAEAU&amp;url=http://www.cheaperaccountant.co.uk/blog/4590506499/tags/HMRC%20fines&amp;psig=AOvVaw0k5yZsSdcD01Jz1nkjwaR3&amp;ust=1521561188441790"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2ahUKEwjs3dmx3_jZAhXDbhQKHTzQADQQjRx6BAgAEAU&amp;url=http://www.cheaperaccountant.co.uk/blog/4590506499/tags/HMRC%20fines&amp;psig=AOvVaw0k5yZsSdcD01Jz1nkjwaR3&amp;ust=1521561188441790"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2ahUKEwjs3dmx3_jZAhXDbhQKHTzQADQQjRx6BAgAEAU&amp;url=http://www.cheaperaccountant.co.uk/blog/4590506499/tags/HMRC%20fines&amp;psig=AOvVaw0k5yZsSdcD01Jz1nkjwaR3&amp;ust=1521561188441790"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21288"/>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797117" y="6270618"/>
            <a:ext cx="3886298" cy="523220"/>
          </a:xfrm>
          <a:prstGeom prst="rect">
            <a:avLst/>
          </a:prstGeom>
          <a:noFill/>
        </p:spPr>
        <p:txBody>
          <a:bodyPr wrap="square" rtlCol="0">
            <a:spAutoFit/>
          </a:bodyPr>
          <a:lstStyle/>
          <a:p>
            <a:endParaRPr lang="en-GB" sz="1400" dirty="0" smtClean="0">
              <a:solidFill>
                <a:schemeClr val="bg1"/>
              </a:solidFill>
              <a:latin typeface="Calibri" panose="020F0502020204030204" pitchFamily="34" charset="0"/>
            </a:endParaRPr>
          </a:p>
          <a:p>
            <a:r>
              <a:rPr lang="en-GB" sz="1400" dirty="0" smtClean="0">
                <a:solidFill>
                  <a:schemeClr val="bg1"/>
                </a:solidFill>
                <a:latin typeface="Calibri" panose="020F0502020204030204" pitchFamily="34" charset="0"/>
              </a:rPr>
              <a:t>                        </a:t>
            </a:r>
            <a:r>
              <a:rPr lang="en-GB" sz="1200" dirty="0" smtClean="0">
                <a:solidFill>
                  <a:schemeClr val="bg1"/>
                </a:solidFill>
                <a:latin typeface="Calibri" panose="020F0502020204030204" pitchFamily="34" charset="0"/>
              </a:rPr>
              <a:t>Commitment Without</a:t>
            </a:r>
            <a:r>
              <a:rPr lang="en-GB" sz="1200" dirty="0">
                <a:solidFill>
                  <a:schemeClr val="bg1"/>
                </a:solidFill>
                <a:latin typeface="Calibri" panose="020F0502020204030204" pitchFamily="34" charset="0"/>
              </a:rPr>
              <a:t> </a:t>
            </a:r>
            <a:r>
              <a:rPr lang="en-GB" sz="1200" baseline="0" dirty="0" smtClean="0">
                <a:solidFill>
                  <a:schemeClr val="bg1"/>
                </a:solidFill>
                <a:latin typeface="Calibri" panose="020F0502020204030204" pitchFamily="34" charset="0"/>
              </a:rPr>
              <a:t>C</a:t>
            </a:r>
            <a:r>
              <a:rPr lang="en-GB" sz="1200" dirty="0" smtClean="0">
                <a:solidFill>
                  <a:schemeClr val="bg1"/>
                </a:solidFill>
                <a:latin typeface="Calibri" panose="020F0502020204030204" pitchFamily="34" charset="0"/>
              </a:rPr>
              <a:t>ompromise</a:t>
            </a:r>
            <a:endParaRPr lang="en-GB" sz="1200" dirty="0">
              <a:solidFill>
                <a:schemeClr val="bg1"/>
              </a:solidFill>
              <a:latin typeface="Calibri" panose="020F0502020204030204" pitchFamily="34" charset="0"/>
            </a:endParaRPr>
          </a:p>
        </p:txBody>
      </p:sp>
      <p:cxnSp>
        <p:nvCxnSpPr>
          <p:cNvPr id="9" name="Straight Connector 8"/>
          <p:cNvCxnSpPr/>
          <p:nvPr/>
        </p:nvCxnSpPr>
        <p:spPr>
          <a:xfrm>
            <a:off x="6876256" y="6525344"/>
            <a:ext cx="21602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32"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86" y="3634135"/>
            <a:ext cx="420687"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46658" y="1556792"/>
            <a:ext cx="7253733" cy="1754326"/>
          </a:xfrm>
          <a:prstGeom prst="rect">
            <a:avLst/>
          </a:prstGeom>
          <a:noFill/>
        </p:spPr>
        <p:txBody>
          <a:bodyPr wrap="square" rtlCol="0">
            <a:spAutoFit/>
          </a:bodyPr>
          <a:lstStyle/>
          <a:p>
            <a:r>
              <a:rPr lang="en-GB" sz="3600" dirty="0" smtClean="0">
                <a:solidFill>
                  <a:srgbClr val="7D2248"/>
                </a:solidFill>
              </a:rPr>
              <a:t>General Data Protection Regulation 2018</a:t>
            </a:r>
          </a:p>
          <a:p>
            <a:r>
              <a:rPr lang="en-GB" dirty="0" smtClean="0"/>
              <a:t>Canterbury BID</a:t>
            </a:r>
          </a:p>
          <a:p>
            <a:endParaRPr lang="en-GB" dirty="0" smtClean="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44025"/>
          <a:stretch/>
        </p:blipFill>
        <p:spPr bwMode="auto">
          <a:xfrm>
            <a:off x="827584" y="3634134"/>
            <a:ext cx="5472608" cy="21711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961211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60648"/>
            <a:ext cx="7772400" cy="1470025"/>
          </a:xfrm>
        </p:spPr>
        <p:txBody>
          <a:bodyPr/>
          <a:lstStyle/>
          <a:p>
            <a:r>
              <a:rPr lang="en-GB" dirty="0" smtClean="0">
                <a:solidFill>
                  <a:srgbClr val="7D2248"/>
                </a:solidFill>
              </a:rPr>
              <a:t>Legitimate Interests</a:t>
            </a:r>
            <a:endParaRPr lang="en-GB" dirty="0">
              <a:solidFill>
                <a:srgbClr val="7D2248"/>
              </a:solidFill>
            </a:endParaRPr>
          </a:p>
        </p:txBody>
      </p:sp>
      <p:cxnSp>
        <p:nvCxnSpPr>
          <p:cNvPr id="5" name="Straight Connector 4"/>
          <p:cNvCxnSpPr/>
          <p:nvPr/>
        </p:nvCxnSpPr>
        <p:spPr>
          <a:xfrm>
            <a:off x="899592" y="1412776"/>
            <a:ext cx="7848872" cy="0"/>
          </a:xfrm>
          <a:prstGeom prst="line">
            <a:avLst/>
          </a:prstGeom>
          <a:ln w="57150">
            <a:solidFill>
              <a:srgbClr val="7D2248"/>
            </a:solidFill>
          </a:ln>
        </p:spPr>
        <p:style>
          <a:lnRef idx="1">
            <a:schemeClr val="accent1"/>
          </a:lnRef>
          <a:fillRef idx="0">
            <a:schemeClr val="accent1"/>
          </a:fillRef>
          <a:effectRef idx="0">
            <a:schemeClr val="accent1"/>
          </a:effectRef>
          <a:fontRef idx="minor">
            <a:schemeClr val="tx1"/>
          </a:fontRef>
        </p:style>
      </p:cxn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568" t="60521" r="92952" b="16513"/>
          <a:stretch/>
        </p:blipFill>
        <p:spPr bwMode="auto">
          <a:xfrm>
            <a:off x="0" y="3672270"/>
            <a:ext cx="424263" cy="2239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ubtitle 2"/>
          <p:cNvSpPr>
            <a:spLocks noGrp="1"/>
          </p:cNvSpPr>
          <p:nvPr>
            <p:ph type="subTitle" idx="1"/>
          </p:nvPr>
        </p:nvSpPr>
        <p:spPr>
          <a:xfrm>
            <a:off x="1043608" y="1700808"/>
            <a:ext cx="7704856" cy="3929082"/>
          </a:xfrm>
        </p:spPr>
        <p:txBody>
          <a:bodyPr>
            <a:normAutofit fontScale="85000" lnSpcReduction="10000"/>
          </a:bodyPr>
          <a:lstStyle/>
          <a:p>
            <a:pPr marL="457200" indent="-457200" algn="l">
              <a:buClr>
                <a:srgbClr val="7D2248"/>
              </a:buClr>
              <a:buFont typeface="Arial" panose="020B0604020202020204" pitchFamily="34" charset="0"/>
              <a:buChar char="•"/>
            </a:pPr>
            <a:r>
              <a:rPr lang="en-GB" sz="2800" dirty="0" smtClean="0">
                <a:solidFill>
                  <a:schemeClr val="tx1"/>
                </a:solidFill>
              </a:rPr>
              <a:t>Most flexible lawful basis, but not always appropriate.</a:t>
            </a:r>
          </a:p>
          <a:p>
            <a:pPr marL="457200" indent="-457200" algn="l">
              <a:buClr>
                <a:srgbClr val="7D2248"/>
              </a:buClr>
              <a:buFont typeface="Arial" panose="020B0604020202020204" pitchFamily="34" charset="0"/>
              <a:buChar char="•"/>
            </a:pPr>
            <a:r>
              <a:rPr lang="en-GB" sz="2800" dirty="0" smtClean="0">
                <a:solidFill>
                  <a:schemeClr val="tx1"/>
                </a:solidFill>
              </a:rPr>
              <a:t>More likely to be appropriate if you are processing data in a way people expect you to and processing has minimal impact on privacy.</a:t>
            </a:r>
          </a:p>
          <a:p>
            <a:pPr marL="457200" indent="-457200" algn="l">
              <a:buClr>
                <a:srgbClr val="7D2248"/>
              </a:buClr>
              <a:buFont typeface="Arial" panose="020B0604020202020204" pitchFamily="34" charset="0"/>
              <a:buChar char="•"/>
            </a:pPr>
            <a:r>
              <a:rPr lang="en-GB" sz="2800" dirty="0" smtClean="0">
                <a:solidFill>
                  <a:schemeClr val="tx1"/>
                </a:solidFill>
              </a:rPr>
              <a:t>You must consider the rights and interests of the data subject against your own</a:t>
            </a:r>
          </a:p>
          <a:p>
            <a:pPr marL="457200" indent="-457200" algn="l">
              <a:buClr>
                <a:srgbClr val="7D2248"/>
              </a:buClr>
              <a:buFont typeface="Arial" panose="020B0604020202020204" pitchFamily="34" charset="0"/>
              <a:buChar char="•"/>
            </a:pPr>
            <a:r>
              <a:rPr lang="en-GB" sz="2800" dirty="0" smtClean="0">
                <a:solidFill>
                  <a:schemeClr val="tx1"/>
                </a:solidFill>
              </a:rPr>
              <a:t>3 stage test:</a:t>
            </a:r>
          </a:p>
          <a:p>
            <a:pPr marL="914400" lvl="1" indent="-457200" algn="l">
              <a:buClr>
                <a:srgbClr val="7D2248"/>
              </a:buClr>
              <a:buFont typeface="Arial" panose="020B0604020202020204" pitchFamily="34" charset="0"/>
              <a:buChar char="•"/>
            </a:pPr>
            <a:r>
              <a:rPr lang="en-GB" sz="2400" dirty="0" smtClean="0">
                <a:solidFill>
                  <a:schemeClr val="tx1"/>
                </a:solidFill>
              </a:rPr>
              <a:t>Is there a legitimate interest?</a:t>
            </a:r>
          </a:p>
          <a:p>
            <a:pPr marL="914400" lvl="1" indent="-457200" algn="l">
              <a:buClr>
                <a:srgbClr val="7D2248"/>
              </a:buClr>
              <a:buFont typeface="Arial" panose="020B0604020202020204" pitchFamily="34" charset="0"/>
              <a:buChar char="•"/>
            </a:pPr>
            <a:r>
              <a:rPr lang="en-GB" sz="2400" dirty="0" smtClean="0">
                <a:solidFill>
                  <a:schemeClr val="tx1"/>
                </a:solidFill>
              </a:rPr>
              <a:t>Is the processing necessary to achieve that interest?</a:t>
            </a:r>
          </a:p>
          <a:p>
            <a:pPr marL="914400" lvl="1" indent="-457200" algn="l">
              <a:buClr>
                <a:srgbClr val="7D2248"/>
              </a:buClr>
              <a:buFont typeface="Arial" panose="020B0604020202020204" pitchFamily="34" charset="0"/>
              <a:buChar char="•"/>
            </a:pPr>
            <a:r>
              <a:rPr lang="en-GB" sz="2400" dirty="0" smtClean="0">
                <a:solidFill>
                  <a:schemeClr val="tx1"/>
                </a:solidFill>
              </a:rPr>
              <a:t>Does it balance against the individual’s interests, rights and freedoms?</a:t>
            </a:r>
            <a:endParaRPr lang="en-GB" sz="2400" dirty="0">
              <a:solidFill>
                <a:schemeClr val="tx1"/>
              </a:solidFill>
            </a:endParaRPr>
          </a:p>
          <a:p>
            <a:pPr marL="457200" indent="-457200" algn="l">
              <a:buClr>
                <a:srgbClr val="7D2248"/>
              </a:buClr>
              <a:buFont typeface="Arial" panose="020B0604020202020204" pitchFamily="34" charset="0"/>
              <a:buChar char="•"/>
            </a:pPr>
            <a:endParaRPr lang="en-GB" sz="2400" dirty="0" smtClean="0">
              <a:solidFill>
                <a:schemeClr val="tx1"/>
              </a:solidFill>
            </a:endParaRPr>
          </a:p>
          <a:p>
            <a:pPr marL="457200" indent="-457200" algn="l">
              <a:buClr>
                <a:srgbClr val="7D2248"/>
              </a:buClr>
              <a:buFont typeface="Arial" panose="020B0604020202020204" pitchFamily="34" charset="0"/>
              <a:buChar char="•"/>
            </a:pPr>
            <a:endParaRPr lang="en-GB" sz="2800" dirty="0" smtClean="0">
              <a:solidFill>
                <a:schemeClr val="tx1"/>
              </a:solidFill>
            </a:endParaRPr>
          </a:p>
          <a:p>
            <a:pPr marL="457200" indent="-457200" algn="l">
              <a:buClr>
                <a:srgbClr val="7D2248"/>
              </a:buClr>
              <a:buFont typeface="Arial" panose="020B0604020202020204" pitchFamily="34" charset="0"/>
              <a:buChar char="•"/>
            </a:pPr>
            <a:endParaRPr lang="en-GB" sz="2800" dirty="0" smtClean="0">
              <a:solidFill>
                <a:schemeClr val="tx1"/>
              </a:solidFill>
            </a:endParaRPr>
          </a:p>
          <a:p>
            <a:pPr marL="457200" indent="-457200" algn="l">
              <a:buClr>
                <a:srgbClr val="7D2248"/>
              </a:buClr>
              <a:buFont typeface="Arial" panose="020B0604020202020204" pitchFamily="34" charset="0"/>
              <a:buChar char="•"/>
            </a:pPr>
            <a:endParaRPr lang="en-GB" sz="2800" dirty="0">
              <a:solidFill>
                <a:schemeClr val="tx1"/>
              </a:solidFill>
            </a:endParaRPr>
          </a:p>
          <a:p>
            <a:pPr algn="l">
              <a:buClr>
                <a:srgbClr val="7D2248"/>
              </a:buClr>
            </a:pPr>
            <a:endParaRPr lang="en-GB" sz="2800" dirty="0" smtClean="0">
              <a:solidFill>
                <a:schemeClr val="tx1"/>
              </a:solidFill>
            </a:endParaRPr>
          </a:p>
          <a:p>
            <a:pPr marL="457200" indent="-457200" algn="l">
              <a:buClr>
                <a:srgbClr val="7D2248"/>
              </a:buClr>
              <a:buFont typeface="Arial" panose="020B0604020202020204" pitchFamily="34" charset="0"/>
              <a:buChar char="•"/>
            </a:pPr>
            <a:endParaRPr lang="en-GB" sz="3700" b="1" dirty="0" smtClean="0">
              <a:solidFill>
                <a:schemeClr val="tx1"/>
              </a:solidFill>
            </a:endParaRPr>
          </a:p>
        </p:txBody>
      </p:sp>
      <p:sp>
        <p:nvSpPr>
          <p:cNvPr id="3" name="AutoShape 2" descr="Image result for penalty fine">
            <a:hlinkClick r:id="rId3"/>
          </p:cNvPr>
          <p:cNvSpPr>
            <a:spLocks noChangeAspect="1" noChangeArrowheads="1"/>
          </p:cNvSpPr>
          <p:nvPr/>
        </p:nvSpPr>
        <p:spPr bwMode="auto">
          <a:xfrm>
            <a:off x="53975" y="-1341438"/>
            <a:ext cx="4295775" cy="2800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AutoShape 4" descr="Image result for penalty fine">
            <a:hlinkClick r:id="rId3"/>
          </p:cNvPr>
          <p:cNvSpPr>
            <a:spLocks noChangeAspect="1" noChangeArrowheads="1"/>
          </p:cNvSpPr>
          <p:nvPr/>
        </p:nvSpPr>
        <p:spPr bwMode="auto">
          <a:xfrm>
            <a:off x="206375" y="-1189038"/>
            <a:ext cx="4295775" cy="2800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492293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60648"/>
            <a:ext cx="7772400" cy="1470025"/>
          </a:xfrm>
        </p:spPr>
        <p:txBody>
          <a:bodyPr/>
          <a:lstStyle/>
          <a:p>
            <a:r>
              <a:rPr lang="en-GB" dirty="0" smtClean="0">
                <a:solidFill>
                  <a:srgbClr val="7D2248"/>
                </a:solidFill>
              </a:rPr>
              <a:t>Legal Obligation</a:t>
            </a:r>
            <a:endParaRPr lang="en-GB" dirty="0">
              <a:solidFill>
                <a:srgbClr val="7D2248"/>
              </a:solidFill>
            </a:endParaRPr>
          </a:p>
        </p:txBody>
      </p:sp>
      <p:cxnSp>
        <p:nvCxnSpPr>
          <p:cNvPr id="5" name="Straight Connector 4"/>
          <p:cNvCxnSpPr/>
          <p:nvPr/>
        </p:nvCxnSpPr>
        <p:spPr>
          <a:xfrm>
            <a:off x="899592" y="1412776"/>
            <a:ext cx="7848872" cy="0"/>
          </a:xfrm>
          <a:prstGeom prst="line">
            <a:avLst/>
          </a:prstGeom>
          <a:ln w="57150">
            <a:solidFill>
              <a:srgbClr val="7D2248"/>
            </a:solidFill>
          </a:ln>
        </p:spPr>
        <p:style>
          <a:lnRef idx="1">
            <a:schemeClr val="accent1"/>
          </a:lnRef>
          <a:fillRef idx="0">
            <a:schemeClr val="accent1"/>
          </a:fillRef>
          <a:effectRef idx="0">
            <a:schemeClr val="accent1"/>
          </a:effectRef>
          <a:fontRef idx="minor">
            <a:schemeClr val="tx1"/>
          </a:fontRef>
        </p:style>
      </p:cxn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568" t="60521" r="92952" b="16513"/>
          <a:stretch/>
        </p:blipFill>
        <p:spPr bwMode="auto">
          <a:xfrm>
            <a:off x="0" y="3672270"/>
            <a:ext cx="424263" cy="2239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ubtitle 2"/>
          <p:cNvSpPr>
            <a:spLocks noGrp="1"/>
          </p:cNvSpPr>
          <p:nvPr>
            <p:ph type="subTitle" idx="1"/>
          </p:nvPr>
        </p:nvSpPr>
        <p:spPr>
          <a:xfrm>
            <a:off x="1043608" y="1700808"/>
            <a:ext cx="7704856" cy="3929082"/>
          </a:xfrm>
        </p:spPr>
        <p:txBody>
          <a:bodyPr>
            <a:normAutofit/>
          </a:bodyPr>
          <a:lstStyle/>
          <a:p>
            <a:pPr marL="457200" indent="-457200" algn="l">
              <a:buClr>
                <a:srgbClr val="7D2248"/>
              </a:buClr>
              <a:buFont typeface="Arial" panose="020B0604020202020204" pitchFamily="34" charset="0"/>
              <a:buChar char="•"/>
            </a:pPr>
            <a:r>
              <a:rPr lang="en-GB" sz="2400" dirty="0" smtClean="0">
                <a:solidFill>
                  <a:schemeClr val="tx1"/>
                </a:solidFill>
              </a:rPr>
              <a:t>Lawful basis where you need to process data in order to comply with a legal obligation</a:t>
            </a:r>
          </a:p>
          <a:p>
            <a:pPr marL="457200" indent="-457200" algn="l">
              <a:buClr>
                <a:srgbClr val="7D2248"/>
              </a:buClr>
              <a:buFont typeface="Arial" panose="020B0604020202020204" pitchFamily="34" charset="0"/>
              <a:buChar char="•"/>
            </a:pPr>
            <a:r>
              <a:rPr lang="en-GB" sz="2400" dirty="0" smtClean="0">
                <a:solidFill>
                  <a:schemeClr val="tx1"/>
                </a:solidFill>
              </a:rPr>
              <a:t>For example:</a:t>
            </a:r>
          </a:p>
          <a:p>
            <a:pPr marL="914400" lvl="1" indent="-457200" algn="l">
              <a:buClr>
                <a:srgbClr val="7D2248"/>
              </a:buClr>
              <a:buFont typeface="Arial" panose="020B0604020202020204" pitchFamily="34" charset="0"/>
              <a:buChar char="•"/>
            </a:pPr>
            <a:r>
              <a:rPr lang="en-GB" sz="2000" dirty="0" smtClean="0">
                <a:solidFill>
                  <a:schemeClr val="tx1"/>
                </a:solidFill>
              </a:rPr>
              <a:t>Employers/Landlords to carry out right to work/residence checks</a:t>
            </a:r>
          </a:p>
          <a:p>
            <a:pPr marL="914400" lvl="1" indent="-457200" algn="l">
              <a:buClr>
                <a:srgbClr val="7D2248"/>
              </a:buClr>
              <a:buFont typeface="Arial" panose="020B0604020202020204" pitchFamily="34" charset="0"/>
              <a:buChar char="•"/>
            </a:pPr>
            <a:r>
              <a:rPr lang="en-GB" sz="2000" dirty="0" smtClean="0">
                <a:solidFill>
                  <a:schemeClr val="tx1"/>
                </a:solidFill>
              </a:rPr>
              <a:t>Solicitors, accountants, banks to comply with money laundering regulations</a:t>
            </a:r>
          </a:p>
          <a:p>
            <a:pPr marL="914400" lvl="1" indent="-457200" algn="l">
              <a:buClr>
                <a:srgbClr val="7D2248"/>
              </a:buClr>
              <a:buFont typeface="Arial" panose="020B0604020202020204" pitchFamily="34" charset="0"/>
              <a:buChar char="•"/>
            </a:pPr>
            <a:r>
              <a:rPr lang="en-GB" sz="2000" dirty="0" smtClean="0">
                <a:solidFill>
                  <a:schemeClr val="tx1"/>
                </a:solidFill>
              </a:rPr>
              <a:t>Schools to carry out DBS checks on employees</a:t>
            </a:r>
          </a:p>
          <a:p>
            <a:pPr marL="914400" lvl="1" indent="-457200" algn="l">
              <a:buClr>
                <a:srgbClr val="7D2248"/>
              </a:buClr>
              <a:buFont typeface="Arial" panose="020B0604020202020204" pitchFamily="34" charset="0"/>
              <a:buChar char="•"/>
            </a:pPr>
            <a:r>
              <a:rPr lang="en-GB" sz="2000" dirty="0" smtClean="0">
                <a:solidFill>
                  <a:schemeClr val="tx1"/>
                </a:solidFill>
              </a:rPr>
              <a:t>Employers and PAYE tax payments</a:t>
            </a:r>
          </a:p>
          <a:p>
            <a:pPr marL="457200" indent="-457200" algn="l">
              <a:buClr>
                <a:srgbClr val="7D2248"/>
              </a:buClr>
              <a:buFont typeface="Arial" panose="020B0604020202020204" pitchFamily="34" charset="0"/>
              <a:buChar char="•"/>
            </a:pPr>
            <a:endParaRPr lang="en-GB" sz="2800" dirty="0" smtClean="0">
              <a:solidFill>
                <a:schemeClr val="tx1"/>
              </a:solidFill>
            </a:endParaRPr>
          </a:p>
          <a:p>
            <a:pPr marL="457200" indent="-457200" algn="l">
              <a:buClr>
                <a:srgbClr val="7D2248"/>
              </a:buClr>
              <a:buFont typeface="Arial" panose="020B0604020202020204" pitchFamily="34" charset="0"/>
              <a:buChar char="•"/>
            </a:pPr>
            <a:endParaRPr lang="en-GB" sz="2800" dirty="0" smtClean="0">
              <a:solidFill>
                <a:schemeClr val="tx1"/>
              </a:solidFill>
            </a:endParaRPr>
          </a:p>
          <a:p>
            <a:pPr marL="457200" indent="-457200" algn="l">
              <a:buClr>
                <a:srgbClr val="7D2248"/>
              </a:buClr>
              <a:buFont typeface="Arial" panose="020B0604020202020204" pitchFamily="34" charset="0"/>
              <a:buChar char="•"/>
            </a:pPr>
            <a:endParaRPr lang="en-GB" sz="2800" dirty="0">
              <a:solidFill>
                <a:schemeClr val="tx1"/>
              </a:solidFill>
            </a:endParaRPr>
          </a:p>
          <a:p>
            <a:pPr algn="l">
              <a:buClr>
                <a:srgbClr val="7D2248"/>
              </a:buClr>
            </a:pPr>
            <a:endParaRPr lang="en-GB" sz="2800" dirty="0" smtClean="0">
              <a:solidFill>
                <a:schemeClr val="tx1"/>
              </a:solidFill>
            </a:endParaRPr>
          </a:p>
          <a:p>
            <a:pPr marL="457200" indent="-457200" algn="l">
              <a:buClr>
                <a:srgbClr val="7D2248"/>
              </a:buClr>
              <a:buFont typeface="Arial" panose="020B0604020202020204" pitchFamily="34" charset="0"/>
              <a:buChar char="•"/>
            </a:pPr>
            <a:endParaRPr lang="en-GB" sz="3700" b="1" dirty="0" smtClean="0">
              <a:solidFill>
                <a:schemeClr val="tx1"/>
              </a:solidFill>
            </a:endParaRPr>
          </a:p>
        </p:txBody>
      </p:sp>
      <p:sp>
        <p:nvSpPr>
          <p:cNvPr id="3" name="AutoShape 2" descr="Image result for penalty fine">
            <a:hlinkClick r:id="rId3"/>
          </p:cNvPr>
          <p:cNvSpPr>
            <a:spLocks noChangeAspect="1" noChangeArrowheads="1"/>
          </p:cNvSpPr>
          <p:nvPr/>
        </p:nvSpPr>
        <p:spPr bwMode="auto">
          <a:xfrm>
            <a:off x="53975" y="-1341438"/>
            <a:ext cx="4295775" cy="2800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AutoShape 4" descr="Image result for penalty fine">
            <a:hlinkClick r:id="rId3"/>
          </p:cNvPr>
          <p:cNvSpPr>
            <a:spLocks noChangeAspect="1" noChangeArrowheads="1"/>
          </p:cNvSpPr>
          <p:nvPr/>
        </p:nvSpPr>
        <p:spPr bwMode="auto">
          <a:xfrm>
            <a:off x="206375" y="-1189038"/>
            <a:ext cx="4295775" cy="2800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5997523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60648"/>
            <a:ext cx="7772400" cy="1470025"/>
          </a:xfrm>
        </p:spPr>
        <p:txBody>
          <a:bodyPr/>
          <a:lstStyle/>
          <a:p>
            <a:r>
              <a:rPr lang="en-GB" dirty="0" smtClean="0">
                <a:solidFill>
                  <a:srgbClr val="7D2248"/>
                </a:solidFill>
              </a:rPr>
              <a:t>Special Category Data</a:t>
            </a:r>
            <a:endParaRPr lang="en-GB" dirty="0">
              <a:solidFill>
                <a:srgbClr val="7D2248"/>
              </a:solidFill>
            </a:endParaRPr>
          </a:p>
        </p:txBody>
      </p:sp>
      <p:cxnSp>
        <p:nvCxnSpPr>
          <p:cNvPr id="5" name="Straight Connector 4"/>
          <p:cNvCxnSpPr/>
          <p:nvPr/>
        </p:nvCxnSpPr>
        <p:spPr>
          <a:xfrm>
            <a:off x="899592" y="1412776"/>
            <a:ext cx="7848872" cy="0"/>
          </a:xfrm>
          <a:prstGeom prst="line">
            <a:avLst/>
          </a:prstGeom>
          <a:ln w="57150">
            <a:solidFill>
              <a:srgbClr val="7D2248"/>
            </a:solidFill>
          </a:ln>
        </p:spPr>
        <p:style>
          <a:lnRef idx="1">
            <a:schemeClr val="accent1"/>
          </a:lnRef>
          <a:fillRef idx="0">
            <a:schemeClr val="accent1"/>
          </a:fillRef>
          <a:effectRef idx="0">
            <a:schemeClr val="accent1"/>
          </a:effectRef>
          <a:fontRef idx="minor">
            <a:schemeClr val="tx1"/>
          </a:fontRef>
        </p:style>
      </p:cxn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568" t="60521" r="92952" b="16513"/>
          <a:stretch/>
        </p:blipFill>
        <p:spPr bwMode="auto">
          <a:xfrm>
            <a:off x="0" y="3672270"/>
            <a:ext cx="424263" cy="2239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ubtitle 2"/>
          <p:cNvSpPr>
            <a:spLocks noGrp="1"/>
          </p:cNvSpPr>
          <p:nvPr>
            <p:ph type="subTitle" idx="1"/>
          </p:nvPr>
        </p:nvSpPr>
        <p:spPr>
          <a:xfrm>
            <a:off x="1043608" y="1700808"/>
            <a:ext cx="7704856" cy="3929082"/>
          </a:xfrm>
        </p:spPr>
        <p:txBody>
          <a:bodyPr>
            <a:normAutofit fontScale="77500" lnSpcReduction="20000"/>
          </a:bodyPr>
          <a:lstStyle/>
          <a:p>
            <a:pPr marL="457200" indent="-457200" algn="l">
              <a:buClr>
                <a:srgbClr val="7D2248"/>
              </a:buClr>
              <a:buFont typeface="Arial" panose="020B0604020202020204" pitchFamily="34" charset="0"/>
              <a:buChar char="•"/>
            </a:pPr>
            <a:r>
              <a:rPr lang="en-GB" sz="2800" dirty="0" smtClean="0">
                <a:solidFill>
                  <a:schemeClr val="tx1"/>
                </a:solidFill>
              </a:rPr>
              <a:t>More sensitive – for example information about race, politics, religion, health, sexuality.</a:t>
            </a:r>
          </a:p>
          <a:p>
            <a:pPr marL="457200" indent="-457200" algn="l">
              <a:buClr>
                <a:srgbClr val="7D2248"/>
              </a:buClr>
              <a:buFont typeface="Arial" panose="020B0604020202020204" pitchFamily="34" charset="0"/>
              <a:buChar char="•"/>
            </a:pPr>
            <a:r>
              <a:rPr lang="en-GB" sz="2800" dirty="0" smtClean="0">
                <a:solidFill>
                  <a:schemeClr val="tx1"/>
                </a:solidFill>
              </a:rPr>
              <a:t>GDPR also includes biometric and genetic data</a:t>
            </a:r>
          </a:p>
          <a:p>
            <a:pPr marL="457200" indent="-457200" algn="l">
              <a:buClr>
                <a:srgbClr val="7D2248"/>
              </a:buClr>
              <a:buFont typeface="Arial" panose="020B0604020202020204" pitchFamily="34" charset="0"/>
              <a:buChar char="•"/>
            </a:pPr>
            <a:r>
              <a:rPr lang="en-GB" sz="2800" dirty="0" smtClean="0">
                <a:solidFill>
                  <a:schemeClr val="tx1"/>
                </a:solidFill>
              </a:rPr>
              <a:t>But no longer includes criminal records data (which have a similar but separate protection)</a:t>
            </a:r>
          </a:p>
          <a:p>
            <a:pPr marL="457200" indent="-457200" algn="l">
              <a:buClr>
                <a:srgbClr val="7D2248"/>
              </a:buClr>
              <a:buFont typeface="Arial" panose="020B0604020202020204" pitchFamily="34" charset="0"/>
              <a:buChar char="•"/>
            </a:pPr>
            <a:r>
              <a:rPr lang="en-GB" sz="2800" dirty="0" smtClean="0">
                <a:solidFill>
                  <a:schemeClr val="tx1"/>
                </a:solidFill>
              </a:rPr>
              <a:t>Unlawful processing or data breaches poses a greater risk to the individual</a:t>
            </a:r>
          </a:p>
          <a:p>
            <a:pPr marL="457200" indent="-457200" algn="l">
              <a:buClr>
                <a:srgbClr val="7D2248"/>
              </a:buClr>
              <a:buFont typeface="Arial" panose="020B0604020202020204" pitchFamily="34" charset="0"/>
              <a:buChar char="•"/>
            </a:pPr>
            <a:r>
              <a:rPr lang="en-GB" sz="2800" dirty="0" smtClean="0">
                <a:solidFill>
                  <a:schemeClr val="tx1"/>
                </a:solidFill>
              </a:rPr>
              <a:t>Different, more stringent, lawful basis for processing – including that you cannot rely on legitimate interests (unless you are a charity)</a:t>
            </a:r>
          </a:p>
          <a:p>
            <a:pPr marL="457200" indent="-457200" algn="l">
              <a:buClr>
                <a:srgbClr val="7D2248"/>
              </a:buClr>
              <a:buFont typeface="Arial" panose="020B0604020202020204" pitchFamily="34" charset="0"/>
              <a:buChar char="•"/>
            </a:pPr>
            <a:r>
              <a:rPr lang="en-GB" sz="2800" dirty="0" smtClean="0">
                <a:solidFill>
                  <a:schemeClr val="tx1"/>
                </a:solidFill>
              </a:rPr>
              <a:t>Must have a policy in order to process special category data using the “employment law” purpose set out in the Data Protection Bill.</a:t>
            </a:r>
          </a:p>
          <a:p>
            <a:pPr marL="457200" indent="-457200" algn="l">
              <a:buClr>
                <a:srgbClr val="7D2248"/>
              </a:buClr>
              <a:buFont typeface="Arial" panose="020B0604020202020204" pitchFamily="34" charset="0"/>
              <a:buChar char="•"/>
            </a:pPr>
            <a:endParaRPr lang="en-GB" sz="2800" dirty="0" smtClean="0">
              <a:solidFill>
                <a:schemeClr val="tx1"/>
              </a:solidFill>
            </a:endParaRPr>
          </a:p>
          <a:p>
            <a:pPr marL="457200" indent="-457200" algn="l">
              <a:buClr>
                <a:srgbClr val="7D2248"/>
              </a:buClr>
              <a:buFont typeface="Arial" panose="020B0604020202020204" pitchFamily="34" charset="0"/>
              <a:buChar char="•"/>
            </a:pPr>
            <a:endParaRPr lang="en-GB" sz="2800" dirty="0" smtClean="0">
              <a:solidFill>
                <a:schemeClr val="tx1"/>
              </a:solidFill>
            </a:endParaRPr>
          </a:p>
          <a:p>
            <a:pPr marL="457200" indent="-457200" algn="l">
              <a:buClr>
                <a:srgbClr val="7D2248"/>
              </a:buClr>
              <a:buFont typeface="Arial" panose="020B0604020202020204" pitchFamily="34" charset="0"/>
              <a:buChar char="•"/>
            </a:pPr>
            <a:endParaRPr lang="en-GB" sz="2800" dirty="0">
              <a:solidFill>
                <a:schemeClr val="tx1"/>
              </a:solidFill>
            </a:endParaRPr>
          </a:p>
          <a:p>
            <a:pPr algn="l">
              <a:buClr>
                <a:srgbClr val="7D2248"/>
              </a:buClr>
            </a:pPr>
            <a:endParaRPr lang="en-GB" sz="2800" dirty="0" smtClean="0">
              <a:solidFill>
                <a:schemeClr val="tx1"/>
              </a:solidFill>
            </a:endParaRPr>
          </a:p>
          <a:p>
            <a:pPr marL="457200" indent="-457200" algn="l">
              <a:buClr>
                <a:srgbClr val="7D2248"/>
              </a:buClr>
              <a:buFont typeface="Arial" panose="020B0604020202020204" pitchFamily="34" charset="0"/>
              <a:buChar char="•"/>
            </a:pPr>
            <a:endParaRPr lang="en-GB" sz="3700" b="1" dirty="0" smtClean="0">
              <a:solidFill>
                <a:schemeClr val="tx1"/>
              </a:solidFill>
            </a:endParaRPr>
          </a:p>
        </p:txBody>
      </p:sp>
      <p:sp>
        <p:nvSpPr>
          <p:cNvPr id="3" name="AutoShape 2" descr="Image result for penalty fine">
            <a:hlinkClick r:id="rId3"/>
          </p:cNvPr>
          <p:cNvSpPr>
            <a:spLocks noChangeAspect="1" noChangeArrowheads="1"/>
          </p:cNvSpPr>
          <p:nvPr/>
        </p:nvSpPr>
        <p:spPr bwMode="auto">
          <a:xfrm>
            <a:off x="53975" y="-1341438"/>
            <a:ext cx="4295775" cy="2800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AutoShape 4" descr="Image result for penalty fine">
            <a:hlinkClick r:id="rId3"/>
          </p:cNvPr>
          <p:cNvSpPr>
            <a:spLocks noChangeAspect="1" noChangeArrowheads="1"/>
          </p:cNvSpPr>
          <p:nvPr/>
        </p:nvSpPr>
        <p:spPr bwMode="auto">
          <a:xfrm>
            <a:off x="206375" y="-1189038"/>
            <a:ext cx="4295775" cy="2800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746587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60648"/>
            <a:ext cx="7772400" cy="1470025"/>
          </a:xfrm>
        </p:spPr>
        <p:txBody>
          <a:bodyPr/>
          <a:lstStyle/>
          <a:p>
            <a:r>
              <a:rPr lang="en-GB" dirty="0" smtClean="0">
                <a:solidFill>
                  <a:srgbClr val="7D2248"/>
                </a:solidFill>
              </a:rPr>
              <a:t>Criminal Records Data</a:t>
            </a:r>
            <a:endParaRPr lang="en-GB" dirty="0">
              <a:solidFill>
                <a:srgbClr val="7D2248"/>
              </a:solidFill>
            </a:endParaRPr>
          </a:p>
        </p:txBody>
      </p:sp>
      <p:cxnSp>
        <p:nvCxnSpPr>
          <p:cNvPr id="5" name="Straight Connector 4"/>
          <p:cNvCxnSpPr/>
          <p:nvPr/>
        </p:nvCxnSpPr>
        <p:spPr>
          <a:xfrm>
            <a:off x="899592" y="1412776"/>
            <a:ext cx="7848872" cy="0"/>
          </a:xfrm>
          <a:prstGeom prst="line">
            <a:avLst/>
          </a:prstGeom>
          <a:ln w="57150">
            <a:solidFill>
              <a:srgbClr val="7D2248"/>
            </a:solidFill>
          </a:ln>
        </p:spPr>
        <p:style>
          <a:lnRef idx="1">
            <a:schemeClr val="accent1"/>
          </a:lnRef>
          <a:fillRef idx="0">
            <a:schemeClr val="accent1"/>
          </a:fillRef>
          <a:effectRef idx="0">
            <a:schemeClr val="accent1"/>
          </a:effectRef>
          <a:fontRef idx="minor">
            <a:schemeClr val="tx1"/>
          </a:fontRef>
        </p:style>
      </p:cxn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568" t="60521" r="92952" b="16513"/>
          <a:stretch/>
        </p:blipFill>
        <p:spPr bwMode="auto">
          <a:xfrm>
            <a:off x="0" y="3672270"/>
            <a:ext cx="424263" cy="2239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ubtitle 2"/>
          <p:cNvSpPr>
            <a:spLocks noGrp="1"/>
          </p:cNvSpPr>
          <p:nvPr>
            <p:ph type="subTitle" idx="1"/>
          </p:nvPr>
        </p:nvSpPr>
        <p:spPr>
          <a:xfrm>
            <a:off x="1043608" y="1700808"/>
            <a:ext cx="7704856" cy="3929082"/>
          </a:xfrm>
        </p:spPr>
        <p:txBody>
          <a:bodyPr>
            <a:normAutofit fontScale="92500" lnSpcReduction="20000"/>
          </a:bodyPr>
          <a:lstStyle/>
          <a:p>
            <a:pPr marL="457200" indent="-457200" algn="l">
              <a:buClr>
                <a:srgbClr val="7D2248"/>
              </a:buClr>
              <a:buFont typeface="Arial" panose="020B0604020202020204" pitchFamily="34" charset="0"/>
              <a:buChar char="•"/>
            </a:pPr>
            <a:r>
              <a:rPr lang="en-GB" sz="2800" dirty="0" smtClean="0">
                <a:solidFill>
                  <a:schemeClr val="tx1"/>
                </a:solidFill>
              </a:rPr>
              <a:t>Under GDPR criminal records can only be processed in a official capacity or as authorised by the member state.</a:t>
            </a:r>
          </a:p>
          <a:p>
            <a:pPr marL="457200" indent="-457200" algn="l">
              <a:buClr>
                <a:srgbClr val="7D2248"/>
              </a:buClr>
              <a:buFont typeface="Arial" panose="020B0604020202020204" pitchFamily="34" charset="0"/>
              <a:buChar char="•"/>
            </a:pPr>
            <a:r>
              <a:rPr lang="en-GB" sz="2800" dirty="0" smtClean="0">
                <a:solidFill>
                  <a:schemeClr val="tx1"/>
                </a:solidFill>
              </a:rPr>
              <a:t>The Data Protection Bill will provide this authorisation if:</a:t>
            </a:r>
          </a:p>
          <a:p>
            <a:pPr marL="914400" lvl="1" indent="-457200" algn="l">
              <a:buClr>
                <a:srgbClr val="7D2248"/>
              </a:buClr>
              <a:buFont typeface="Arial" panose="020B0604020202020204" pitchFamily="34" charset="0"/>
              <a:buChar char="•"/>
            </a:pPr>
            <a:r>
              <a:rPr lang="en-GB" sz="2400" dirty="0" smtClean="0">
                <a:solidFill>
                  <a:schemeClr val="tx1"/>
                </a:solidFill>
              </a:rPr>
              <a:t>It is for the purpose of exercising obligations or rights with regard to employment law and is done in accordance with the employer’s policy; or</a:t>
            </a:r>
          </a:p>
          <a:p>
            <a:pPr marL="914400" lvl="1" indent="-457200" algn="l">
              <a:buClr>
                <a:srgbClr val="7D2248"/>
              </a:buClr>
              <a:buFont typeface="Arial" panose="020B0604020202020204" pitchFamily="34" charset="0"/>
              <a:buChar char="•"/>
            </a:pPr>
            <a:r>
              <a:rPr lang="en-GB" sz="2400" dirty="0" smtClean="0">
                <a:solidFill>
                  <a:schemeClr val="tx1"/>
                </a:solidFill>
              </a:rPr>
              <a:t>The subject has given consent </a:t>
            </a:r>
            <a:endParaRPr lang="en-GB" sz="2400" dirty="0" smtClean="0">
              <a:solidFill>
                <a:schemeClr val="tx1"/>
              </a:solidFill>
            </a:endParaRPr>
          </a:p>
          <a:p>
            <a:pPr marL="457200" indent="-457200" algn="l">
              <a:buClr>
                <a:srgbClr val="7D2248"/>
              </a:buClr>
              <a:buFont typeface="Arial" panose="020B0604020202020204" pitchFamily="34" charset="0"/>
              <a:buChar char="•"/>
            </a:pPr>
            <a:r>
              <a:rPr lang="en-GB" sz="2600" dirty="0" smtClean="0">
                <a:solidFill>
                  <a:schemeClr val="tx1"/>
                </a:solidFill>
              </a:rPr>
              <a:t>And then similar rules to processing apply as for special category data</a:t>
            </a:r>
            <a:endParaRPr lang="en-GB" sz="2600" dirty="0" smtClean="0">
              <a:solidFill>
                <a:schemeClr val="tx1"/>
              </a:solidFill>
            </a:endParaRPr>
          </a:p>
          <a:p>
            <a:pPr marL="457200" indent="-457200" algn="l">
              <a:buClr>
                <a:srgbClr val="7D2248"/>
              </a:buClr>
              <a:buFont typeface="Arial" panose="020B0604020202020204" pitchFamily="34" charset="0"/>
              <a:buChar char="•"/>
            </a:pPr>
            <a:endParaRPr lang="en-GB" sz="2800" dirty="0" smtClean="0">
              <a:solidFill>
                <a:schemeClr val="tx1"/>
              </a:solidFill>
            </a:endParaRPr>
          </a:p>
          <a:p>
            <a:pPr marL="457200" indent="-457200" algn="l">
              <a:buClr>
                <a:srgbClr val="7D2248"/>
              </a:buClr>
              <a:buFont typeface="Arial" panose="020B0604020202020204" pitchFamily="34" charset="0"/>
              <a:buChar char="•"/>
            </a:pPr>
            <a:endParaRPr lang="en-GB" sz="2800" dirty="0" smtClean="0">
              <a:solidFill>
                <a:schemeClr val="tx1"/>
              </a:solidFill>
            </a:endParaRPr>
          </a:p>
          <a:p>
            <a:pPr marL="457200" indent="-457200" algn="l">
              <a:buClr>
                <a:srgbClr val="7D2248"/>
              </a:buClr>
              <a:buFont typeface="Arial" panose="020B0604020202020204" pitchFamily="34" charset="0"/>
              <a:buChar char="•"/>
            </a:pPr>
            <a:endParaRPr lang="en-GB" sz="2800" dirty="0">
              <a:solidFill>
                <a:schemeClr val="tx1"/>
              </a:solidFill>
            </a:endParaRPr>
          </a:p>
          <a:p>
            <a:pPr algn="l">
              <a:buClr>
                <a:srgbClr val="7D2248"/>
              </a:buClr>
            </a:pPr>
            <a:endParaRPr lang="en-GB" sz="2800" dirty="0" smtClean="0">
              <a:solidFill>
                <a:schemeClr val="tx1"/>
              </a:solidFill>
            </a:endParaRPr>
          </a:p>
          <a:p>
            <a:pPr marL="457200" indent="-457200" algn="l">
              <a:buClr>
                <a:srgbClr val="7D2248"/>
              </a:buClr>
              <a:buFont typeface="Arial" panose="020B0604020202020204" pitchFamily="34" charset="0"/>
              <a:buChar char="•"/>
            </a:pPr>
            <a:endParaRPr lang="en-GB" sz="3700" b="1" dirty="0" smtClean="0">
              <a:solidFill>
                <a:schemeClr val="tx1"/>
              </a:solidFill>
            </a:endParaRPr>
          </a:p>
        </p:txBody>
      </p:sp>
      <p:sp>
        <p:nvSpPr>
          <p:cNvPr id="3" name="AutoShape 2" descr="Image result for penalty fine">
            <a:hlinkClick r:id="rId3"/>
          </p:cNvPr>
          <p:cNvSpPr>
            <a:spLocks noChangeAspect="1" noChangeArrowheads="1"/>
          </p:cNvSpPr>
          <p:nvPr/>
        </p:nvSpPr>
        <p:spPr bwMode="auto">
          <a:xfrm>
            <a:off x="53975" y="-1341438"/>
            <a:ext cx="4295775" cy="2800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AutoShape 4" descr="Image result for penalty fine">
            <a:hlinkClick r:id="rId3"/>
          </p:cNvPr>
          <p:cNvSpPr>
            <a:spLocks noChangeAspect="1" noChangeArrowheads="1"/>
          </p:cNvSpPr>
          <p:nvPr/>
        </p:nvSpPr>
        <p:spPr bwMode="auto">
          <a:xfrm>
            <a:off x="206375" y="-1189038"/>
            <a:ext cx="4295775" cy="2800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259263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60648"/>
            <a:ext cx="7772400" cy="1470025"/>
          </a:xfrm>
        </p:spPr>
        <p:txBody>
          <a:bodyPr/>
          <a:lstStyle/>
          <a:p>
            <a:r>
              <a:rPr lang="en-GB" dirty="0" smtClean="0">
                <a:solidFill>
                  <a:srgbClr val="7D2248"/>
                </a:solidFill>
              </a:rPr>
              <a:t>Data Subject Rights</a:t>
            </a:r>
            <a:endParaRPr lang="en-GB" dirty="0">
              <a:solidFill>
                <a:srgbClr val="7D2248"/>
              </a:solidFill>
            </a:endParaRPr>
          </a:p>
        </p:txBody>
      </p:sp>
      <p:cxnSp>
        <p:nvCxnSpPr>
          <p:cNvPr id="5" name="Straight Connector 4"/>
          <p:cNvCxnSpPr/>
          <p:nvPr/>
        </p:nvCxnSpPr>
        <p:spPr>
          <a:xfrm>
            <a:off x="899592" y="1412776"/>
            <a:ext cx="7848872" cy="0"/>
          </a:xfrm>
          <a:prstGeom prst="line">
            <a:avLst/>
          </a:prstGeom>
          <a:ln w="57150">
            <a:solidFill>
              <a:srgbClr val="7D2248"/>
            </a:solidFill>
          </a:ln>
        </p:spPr>
        <p:style>
          <a:lnRef idx="1">
            <a:schemeClr val="accent1"/>
          </a:lnRef>
          <a:fillRef idx="0">
            <a:schemeClr val="accent1"/>
          </a:fillRef>
          <a:effectRef idx="0">
            <a:schemeClr val="accent1"/>
          </a:effectRef>
          <a:fontRef idx="minor">
            <a:schemeClr val="tx1"/>
          </a:fontRef>
        </p:style>
      </p:cxn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568" t="60521" r="92952" b="16513"/>
          <a:stretch/>
        </p:blipFill>
        <p:spPr bwMode="auto">
          <a:xfrm>
            <a:off x="0" y="3672270"/>
            <a:ext cx="424263" cy="2239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ubtitle 2"/>
          <p:cNvSpPr>
            <a:spLocks noGrp="1"/>
          </p:cNvSpPr>
          <p:nvPr>
            <p:ph type="subTitle" idx="1"/>
          </p:nvPr>
        </p:nvSpPr>
        <p:spPr>
          <a:xfrm>
            <a:off x="1043608" y="1700808"/>
            <a:ext cx="7704856" cy="3929082"/>
          </a:xfrm>
        </p:spPr>
        <p:txBody>
          <a:bodyPr>
            <a:normAutofit fontScale="92500" lnSpcReduction="20000"/>
          </a:bodyPr>
          <a:lstStyle/>
          <a:p>
            <a:pPr marL="457200" indent="-457200" algn="l">
              <a:buClr>
                <a:srgbClr val="7D2248"/>
              </a:buClr>
              <a:buFont typeface="Arial" panose="020B0604020202020204" pitchFamily="34" charset="0"/>
              <a:buChar char="•"/>
            </a:pPr>
            <a:r>
              <a:rPr lang="en-GB" sz="2800" dirty="0">
                <a:solidFill>
                  <a:schemeClr val="tx1"/>
                </a:solidFill>
              </a:rPr>
              <a:t>The GDPR provides the following rights for individuals:</a:t>
            </a:r>
          </a:p>
          <a:p>
            <a:pPr marL="914400" lvl="1" indent="-457200" algn="l">
              <a:buClr>
                <a:srgbClr val="7D2248"/>
              </a:buClr>
              <a:buFont typeface="Arial" panose="020B0604020202020204" pitchFamily="34" charset="0"/>
              <a:buChar char="•"/>
            </a:pPr>
            <a:r>
              <a:rPr lang="en-GB" sz="2400" dirty="0" smtClean="0">
                <a:solidFill>
                  <a:schemeClr val="tx1"/>
                </a:solidFill>
              </a:rPr>
              <a:t>The </a:t>
            </a:r>
            <a:r>
              <a:rPr lang="en-GB" sz="2400" dirty="0">
                <a:solidFill>
                  <a:schemeClr val="tx1"/>
                </a:solidFill>
              </a:rPr>
              <a:t>right to be informed</a:t>
            </a:r>
          </a:p>
          <a:p>
            <a:pPr marL="914400" lvl="1" indent="-457200" algn="l">
              <a:buClr>
                <a:srgbClr val="7D2248"/>
              </a:buClr>
              <a:buFont typeface="Arial" panose="020B0604020202020204" pitchFamily="34" charset="0"/>
              <a:buChar char="•"/>
            </a:pPr>
            <a:r>
              <a:rPr lang="en-GB" sz="2400" dirty="0" smtClean="0">
                <a:solidFill>
                  <a:schemeClr val="tx1"/>
                </a:solidFill>
              </a:rPr>
              <a:t>The </a:t>
            </a:r>
            <a:r>
              <a:rPr lang="en-GB" sz="2400" dirty="0">
                <a:solidFill>
                  <a:schemeClr val="tx1"/>
                </a:solidFill>
              </a:rPr>
              <a:t>right of access</a:t>
            </a:r>
          </a:p>
          <a:p>
            <a:pPr marL="914400" lvl="1" indent="-457200" algn="l">
              <a:buClr>
                <a:srgbClr val="7D2248"/>
              </a:buClr>
              <a:buFont typeface="Arial" panose="020B0604020202020204" pitchFamily="34" charset="0"/>
              <a:buChar char="•"/>
            </a:pPr>
            <a:r>
              <a:rPr lang="en-GB" sz="2400" dirty="0" smtClean="0">
                <a:solidFill>
                  <a:schemeClr val="tx1"/>
                </a:solidFill>
              </a:rPr>
              <a:t>The </a:t>
            </a:r>
            <a:r>
              <a:rPr lang="en-GB" sz="2400" dirty="0">
                <a:solidFill>
                  <a:schemeClr val="tx1"/>
                </a:solidFill>
              </a:rPr>
              <a:t>right to rectification</a:t>
            </a:r>
          </a:p>
          <a:p>
            <a:pPr marL="914400" lvl="1" indent="-457200" algn="l">
              <a:buClr>
                <a:srgbClr val="7D2248"/>
              </a:buClr>
              <a:buFont typeface="Arial" panose="020B0604020202020204" pitchFamily="34" charset="0"/>
              <a:buChar char="•"/>
            </a:pPr>
            <a:r>
              <a:rPr lang="en-GB" sz="2400" dirty="0" smtClean="0">
                <a:solidFill>
                  <a:schemeClr val="tx1"/>
                </a:solidFill>
              </a:rPr>
              <a:t>The </a:t>
            </a:r>
            <a:r>
              <a:rPr lang="en-GB" sz="2400" dirty="0">
                <a:solidFill>
                  <a:schemeClr val="tx1"/>
                </a:solidFill>
              </a:rPr>
              <a:t>right to erasure</a:t>
            </a:r>
          </a:p>
          <a:p>
            <a:pPr marL="914400" lvl="1" indent="-457200" algn="l">
              <a:buClr>
                <a:srgbClr val="7D2248"/>
              </a:buClr>
              <a:buFont typeface="Arial" panose="020B0604020202020204" pitchFamily="34" charset="0"/>
              <a:buChar char="•"/>
            </a:pPr>
            <a:r>
              <a:rPr lang="en-GB" sz="2400" dirty="0" smtClean="0">
                <a:solidFill>
                  <a:schemeClr val="tx1"/>
                </a:solidFill>
              </a:rPr>
              <a:t>The </a:t>
            </a:r>
            <a:r>
              <a:rPr lang="en-GB" sz="2400" dirty="0">
                <a:solidFill>
                  <a:schemeClr val="tx1"/>
                </a:solidFill>
              </a:rPr>
              <a:t>right to restrict processing</a:t>
            </a:r>
          </a:p>
          <a:p>
            <a:pPr marL="914400" lvl="1" indent="-457200" algn="l">
              <a:buClr>
                <a:srgbClr val="7D2248"/>
              </a:buClr>
              <a:buFont typeface="Arial" panose="020B0604020202020204" pitchFamily="34" charset="0"/>
              <a:buChar char="•"/>
            </a:pPr>
            <a:r>
              <a:rPr lang="en-GB" sz="2400" dirty="0" smtClean="0">
                <a:solidFill>
                  <a:schemeClr val="tx1"/>
                </a:solidFill>
              </a:rPr>
              <a:t>The </a:t>
            </a:r>
            <a:r>
              <a:rPr lang="en-GB" sz="2400" dirty="0">
                <a:solidFill>
                  <a:schemeClr val="tx1"/>
                </a:solidFill>
              </a:rPr>
              <a:t>right to data portability</a:t>
            </a:r>
          </a:p>
          <a:p>
            <a:pPr marL="914400" lvl="1" indent="-457200" algn="l">
              <a:buClr>
                <a:srgbClr val="7D2248"/>
              </a:buClr>
              <a:buFont typeface="Arial" panose="020B0604020202020204" pitchFamily="34" charset="0"/>
              <a:buChar char="•"/>
            </a:pPr>
            <a:r>
              <a:rPr lang="en-GB" sz="2400" dirty="0" smtClean="0">
                <a:solidFill>
                  <a:schemeClr val="tx1"/>
                </a:solidFill>
              </a:rPr>
              <a:t>The </a:t>
            </a:r>
            <a:r>
              <a:rPr lang="en-GB" sz="2400" dirty="0">
                <a:solidFill>
                  <a:schemeClr val="tx1"/>
                </a:solidFill>
              </a:rPr>
              <a:t>right to object</a:t>
            </a:r>
          </a:p>
          <a:p>
            <a:pPr marL="914400" lvl="1" indent="-457200" algn="l">
              <a:buClr>
                <a:srgbClr val="7D2248"/>
              </a:buClr>
              <a:buFont typeface="Arial" panose="020B0604020202020204" pitchFamily="34" charset="0"/>
              <a:buChar char="•"/>
            </a:pPr>
            <a:r>
              <a:rPr lang="en-GB" sz="2400" dirty="0" smtClean="0">
                <a:solidFill>
                  <a:schemeClr val="tx1"/>
                </a:solidFill>
              </a:rPr>
              <a:t>Rights </a:t>
            </a:r>
            <a:r>
              <a:rPr lang="en-GB" sz="2400" dirty="0">
                <a:solidFill>
                  <a:schemeClr val="tx1"/>
                </a:solidFill>
              </a:rPr>
              <a:t>in relation to automated decision making and profiling.</a:t>
            </a:r>
          </a:p>
          <a:p>
            <a:pPr marL="457200" indent="-457200" algn="l">
              <a:buClr>
                <a:srgbClr val="7D2248"/>
              </a:buClr>
              <a:buFont typeface="Arial" panose="020B0604020202020204" pitchFamily="34" charset="0"/>
              <a:buChar char="•"/>
            </a:pPr>
            <a:endParaRPr lang="en-GB" sz="2800" dirty="0" smtClean="0">
              <a:solidFill>
                <a:schemeClr val="tx1"/>
              </a:solidFill>
            </a:endParaRPr>
          </a:p>
          <a:p>
            <a:pPr marL="457200" indent="-457200" algn="l">
              <a:buClr>
                <a:srgbClr val="7D2248"/>
              </a:buClr>
              <a:buFont typeface="Arial" panose="020B0604020202020204" pitchFamily="34" charset="0"/>
              <a:buChar char="•"/>
            </a:pPr>
            <a:endParaRPr lang="en-GB" sz="2800" dirty="0" smtClean="0">
              <a:solidFill>
                <a:schemeClr val="tx1"/>
              </a:solidFill>
            </a:endParaRPr>
          </a:p>
          <a:p>
            <a:pPr marL="457200" indent="-457200" algn="l">
              <a:buClr>
                <a:srgbClr val="7D2248"/>
              </a:buClr>
              <a:buFont typeface="Arial" panose="020B0604020202020204" pitchFamily="34" charset="0"/>
              <a:buChar char="•"/>
            </a:pPr>
            <a:endParaRPr lang="en-GB" sz="2800" dirty="0">
              <a:solidFill>
                <a:schemeClr val="tx1"/>
              </a:solidFill>
            </a:endParaRPr>
          </a:p>
          <a:p>
            <a:pPr algn="l">
              <a:buClr>
                <a:srgbClr val="7D2248"/>
              </a:buClr>
            </a:pPr>
            <a:endParaRPr lang="en-GB" sz="2800" dirty="0" smtClean="0">
              <a:solidFill>
                <a:schemeClr val="tx1"/>
              </a:solidFill>
            </a:endParaRPr>
          </a:p>
          <a:p>
            <a:pPr marL="457200" indent="-457200" algn="l">
              <a:buClr>
                <a:srgbClr val="7D2248"/>
              </a:buClr>
              <a:buFont typeface="Arial" panose="020B0604020202020204" pitchFamily="34" charset="0"/>
              <a:buChar char="•"/>
            </a:pPr>
            <a:endParaRPr lang="en-GB" sz="3700" b="1" dirty="0" smtClean="0">
              <a:solidFill>
                <a:schemeClr val="tx1"/>
              </a:solidFill>
            </a:endParaRPr>
          </a:p>
        </p:txBody>
      </p:sp>
      <p:sp>
        <p:nvSpPr>
          <p:cNvPr id="3" name="AutoShape 2" descr="Image result for penalty fine">
            <a:hlinkClick r:id="rId3"/>
          </p:cNvPr>
          <p:cNvSpPr>
            <a:spLocks noChangeAspect="1" noChangeArrowheads="1"/>
          </p:cNvSpPr>
          <p:nvPr/>
        </p:nvSpPr>
        <p:spPr bwMode="auto">
          <a:xfrm>
            <a:off x="53975" y="-1341438"/>
            <a:ext cx="4295775" cy="2800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AutoShape 4" descr="Image result for penalty fine">
            <a:hlinkClick r:id="rId3"/>
          </p:cNvPr>
          <p:cNvSpPr>
            <a:spLocks noChangeAspect="1" noChangeArrowheads="1"/>
          </p:cNvSpPr>
          <p:nvPr/>
        </p:nvSpPr>
        <p:spPr bwMode="auto">
          <a:xfrm>
            <a:off x="206375" y="-1189038"/>
            <a:ext cx="4295775" cy="2800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592072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0"/>
            <a:ext cx="7772400" cy="1470025"/>
          </a:xfrm>
        </p:spPr>
        <p:txBody>
          <a:bodyPr/>
          <a:lstStyle/>
          <a:p>
            <a:r>
              <a:rPr lang="en-GB" dirty="0" smtClean="0">
                <a:solidFill>
                  <a:srgbClr val="7D2248"/>
                </a:solidFill>
              </a:rPr>
              <a:t>Information You Hold</a:t>
            </a:r>
            <a:endParaRPr lang="en-GB" dirty="0">
              <a:solidFill>
                <a:srgbClr val="7D2248"/>
              </a:solidFill>
            </a:endParaRPr>
          </a:p>
        </p:txBody>
      </p:sp>
      <p:cxnSp>
        <p:nvCxnSpPr>
          <p:cNvPr id="5" name="Straight Connector 4"/>
          <p:cNvCxnSpPr/>
          <p:nvPr/>
        </p:nvCxnSpPr>
        <p:spPr>
          <a:xfrm>
            <a:off x="899592" y="1412776"/>
            <a:ext cx="7848872" cy="0"/>
          </a:xfrm>
          <a:prstGeom prst="line">
            <a:avLst/>
          </a:prstGeom>
          <a:ln w="57150">
            <a:solidFill>
              <a:srgbClr val="7D2248"/>
            </a:solidFill>
          </a:ln>
        </p:spPr>
        <p:style>
          <a:lnRef idx="1">
            <a:schemeClr val="accent1"/>
          </a:lnRef>
          <a:fillRef idx="0">
            <a:schemeClr val="accent1"/>
          </a:fillRef>
          <a:effectRef idx="0">
            <a:schemeClr val="accent1"/>
          </a:effectRef>
          <a:fontRef idx="minor">
            <a:schemeClr val="tx1"/>
          </a:fontRef>
        </p:style>
      </p:cxn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568" t="60521" r="92952" b="16513"/>
          <a:stretch/>
        </p:blipFill>
        <p:spPr bwMode="auto">
          <a:xfrm>
            <a:off x="-36512" y="3672270"/>
            <a:ext cx="424263" cy="2239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Subtitle 2"/>
          <p:cNvSpPr txBox="1">
            <a:spLocks/>
          </p:cNvSpPr>
          <p:nvPr/>
        </p:nvSpPr>
        <p:spPr>
          <a:xfrm>
            <a:off x="827584" y="2316510"/>
            <a:ext cx="5914132" cy="3738717"/>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14350" indent="-514350" algn="l">
              <a:buClr>
                <a:srgbClr val="7D2248"/>
              </a:buClr>
              <a:buFont typeface="Arial" panose="020B0604020202020204" pitchFamily="34" charset="0"/>
              <a:buChar char="•"/>
            </a:pPr>
            <a:r>
              <a:rPr lang="en-GB" sz="2800" dirty="0" smtClean="0">
                <a:solidFill>
                  <a:schemeClr val="tx1"/>
                </a:solidFill>
              </a:rPr>
              <a:t>Under GDPR you must document and maintain records of processing activities. </a:t>
            </a:r>
            <a:endParaRPr lang="en-GB" sz="2800" dirty="0">
              <a:solidFill>
                <a:schemeClr val="tx1"/>
              </a:solidFill>
            </a:endParaRPr>
          </a:p>
          <a:p>
            <a:pPr marL="514350" indent="-514350" algn="l">
              <a:buClr>
                <a:srgbClr val="7D2248"/>
              </a:buClr>
              <a:buFont typeface="Arial" panose="020B0604020202020204" pitchFamily="34" charset="0"/>
              <a:buChar char="•"/>
            </a:pPr>
            <a:r>
              <a:rPr lang="en-GB" sz="2800" dirty="0" smtClean="0">
                <a:solidFill>
                  <a:schemeClr val="tx1"/>
                </a:solidFill>
              </a:rPr>
              <a:t>Information audit / mapping data flows?</a:t>
            </a:r>
          </a:p>
          <a:p>
            <a:pPr marL="514350" indent="-514350" algn="l">
              <a:buClr>
                <a:srgbClr val="7D2248"/>
              </a:buClr>
              <a:buFont typeface="Arial" panose="020B0604020202020204" pitchFamily="34" charset="0"/>
              <a:buChar char="•"/>
            </a:pPr>
            <a:r>
              <a:rPr lang="en-GB" sz="2800" dirty="0" smtClean="0">
                <a:solidFill>
                  <a:schemeClr val="tx1"/>
                </a:solidFill>
              </a:rPr>
              <a:t>Identify and document:</a:t>
            </a:r>
          </a:p>
          <a:p>
            <a:pPr marL="971550" lvl="1" indent="-514350" algn="l">
              <a:buClr>
                <a:srgbClr val="7D2248"/>
              </a:buClr>
              <a:buFont typeface="Arial" panose="020B0604020202020204" pitchFamily="34" charset="0"/>
              <a:buChar char="•"/>
            </a:pPr>
            <a:r>
              <a:rPr lang="en-GB" sz="2400" dirty="0" smtClean="0">
                <a:solidFill>
                  <a:schemeClr val="tx1"/>
                </a:solidFill>
              </a:rPr>
              <a:t>what personal data you hold</a:t>
            </a:r>
          </a:p>
          <a:p>
            <a:pPr marL="971550" lvl="1" indent="-514350" algn="l">
              <a:buClr>
                <a:srgbClr val="7D2248"/>
              </a:buClr>
              <a:buFont typeface="Arial" panose="020B0604020202020204" pitchFamily="34" charset="0"/>
              <a:buChar char="•"/>
            </a:pPr>
            <a:r>
              <a:rPr lang="en-GB" sz="2400" dirty="0" smtClean="0">
                <a:solidFill>
                  <a:schemeClr val="tx1"/>
                </a:solidFill>
              </a:rPr>
              <a:t>its origin, </a:t>
            </a:r>
          </a:p>
          <a:p>
            <a:pPr marL="971550" lvl="1" indent="-514350" algn="l">
              <a:buClr>
                <a:srgbClr val="7D2248"/>
              </a:buClr>
              <a:buFont typeface="Arial" panose="020B0604020202020204" pitchFamily="34" charset="0"/>
              <a:buChar char="•"/>
            </a:pPr>
            <a:r>
              <a:rPr lang="en-GB" sz="2400" dirty="0">
                <a:solidFill>
                  <a:schemeClr val="tx1"/>
                </a:solidFill>
              </a:rPr>
              <a:t>w</a:t>
            </a:r>
            <a:r>
              <a:rPr lang="en-GB" sz="2400" dirty="0" smtClean="0">
                <a:solidFill>
                  <a:schemeClr val="tx1"/>
                </a:solidFill>
              </a:rPr>
              <a:t>hy you need it</a:t>
            </a:r>
          </a:p>
          <a:p>
            <a:pPr marL="971550" lvl="1" indent="-514350" algn="l">
              <a:buClr>
                <a:srgbClr val="7D2248"/>
              </a:buClr>
              <a:buFont typeface="Arial" panose="020B0604020202020204" pitchFamily="34" charset="0"/>
              <a:buChar char="•"/>
            </a:pPr>
            <a:r>
              <a:rPr lang="en-GB" sz="2400" dirty="0" smtClean="0">
                <a:solidFill>
                  <a:schemeClr val="tx1"/>
                </a:solidFill>
              </a:rPr>
              <a:t>who it is shared with and</a:t>
            </a:r>
          </a:p>
          <a:p>
            <a:pPr marL="971550" lvl="1" indent="-514350" algn="l">
              <a:buClr>
                <a:srgbClr val="7D2248"/>
              </a:buClr>
              <a:buFont typeface="Arial" panose="020B0604020202020204" pitchFamily="34" charset="0"/>
              <a:buChar char="•"/>
            </a:pPr>
            <a:r>
              <a:rPr lang="en-GB" sz="2400" dirty="0" smtClean="0">
                <a:solidFill>
                  <a:schemeClr val="tx1"/>
                </a:solidFill>
              </a:rPr>
              <a:t>what is done with it?</a:t>
            </a:r>
          </a:p>
        </p:txBody>
      </p:sp>
      <p:sp>
        <p:nvSpPr>
          <p:cNvPr id="8" name="TextBox 7"/>
          <p:cNvSpPr txBox="1"/>
          <p:nvPr/>
        </p:nvSpPr>
        <p:spPr>
          <a:xfrm>
            <a:off x="890116" y="1628800"/>
            <a:ext cx="7858347" cy="369332"/>
          </a:xfrm>
          <a:prstGeom prst="rect">
            <a:avLst/>
          </a:prstGeom>
          <a:solidFill>
            <a:srgbClr val="7D2248"/>
          </a:solidFill>
        </p:spPr>
        <p:txBody>
          <a:bodyPr wrap="square" rtlCol="0">
            <a:spAutoFit/>
          </a:bodyPr>
          <a:lstStyle/>
          <a:p>
            <a:r>
              <a:rPr lang="en-GB" dirty="0" smtClean="0">
                <a:solidFill>
                  <a:schemeClr val="bg1"/>
                </a:solidFill>
              </a:rPr>
              <a:t>Getting your house in order</a:t>
            </a:r>
            <a:endParaRPr lang="en-GB" dirty="0">
              <a:solidFill>
                <a:schemeClr val="bg1"/>
              </a:solidFill>
            </a:endParaRPr>
          </a:p>
        </p:txBody>
      </p:sp>
    </p:spTree>
    <p:extLst>
      <p:ext uri="{BB962C8B-B14F-4D97-AF65-F5344CB8AC3E}">
        <p14:creationId xmlns:p14="http://schemas.microsoft.com/office/powerpoint/2010/main" val="12091926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57249"/>
            <a:ext cx="7772400" cy="1470025"/>
          </a:xfrm>
        </p:spPr>
        <p:txBody>
          <a:bodyPr/>
          <a:lstStyle/>
          <a:p>
            <a:r>
              <a:rPr lang="en-GB" dirty="0" smtClean="0">
                <a:solidFill>
                  <a:srgbClr val="7D2248"/>
                </a:solidFill>
              </a:rPr>
              <a:t>Accountability and Governance</a:t>
            </a:r>
            <a:endParaRPr lang="en-GB" dirty="0">
              <a:solidFill>
                <a:srgbClr val="7D2248"/>
              </a:solidFill>
            </a:endParaRPr>
          </a:p>
        </p:txBody>
      </p:sp>
      <p:cxnSp>
        <p:nvCxnSpPr>
          <p:cNvPr id="5" name="Straight Connector 4"/>
          <p:cNvCxnSpPr/>
          <p:nvPr/>
        </p:nvCxnSpPr>
        <p:spPr>
          <a:xfrm>
            <a:off x="899592" y="1412776"/>
            <a:ext cx="7848872" cy="0"/>
          </a:xfrm>
          <a:prstGeom prst="line">
            <a:avLst/>
          </a:prstGeom>
          <a:ln w="57150">
            <a:solidFill>
              <a:srgbClr val="7D2248"/>
            </a:solidFill>
          </a:ln>
        </p:spPr>
        <p:style>
          <a:lnRef idx="1">
            <a:schemeClr val="accent1"/>
          </a:lnRef>
          <a:fillRef idx="0">
            <a:schemeClr val="accent1"/>
          </a:fillRef>
          <a:effectRef idx="0">
            <a:schemeClr val="accent1"/>
          </a:effectRef>
          <a:fontRef idx="minor">
            <a:schemeClr val="tx1"/>
          </a:fontRef>
        </p:style>
      </p:cxn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568" t="60521" r="92952" b="16513"/>
          <a:stretch/>
        </p:blipFill>
        <p:spPr bwMode="auto">
          <a:xfrm>
            <a:off x="-36512" y="3672270"/>
            <a:ext cx="424263" cy="2239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Subtitle 2"/>
          <p:cNvSpPr txBox="1">
            <a:spLocks/>
          </p:cNvSpPr>
          <p:nvPr/>
        </p:nvSpPr>
        <p:spPr>
          <a:xfrm>
            <a:off x="827584" y="2316510"/>
            <a:ext cx="5914132" cy="3738717"/>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14350" indent="-514350" algn="l">
              <a:buClr>
                <a:srgbClr val="7D2248"/>
              </a:buClr>
              <a:buFont typeface="Arial" panose="020B0604020202020204" pitchFamily="34" charset="0"/>
              <a:buChar char="•"/>
            </a:pPr>
            <a:r>
              <a:rPr lang="en-GB" sz="2800" dirty="0" smtClean="0">
                <a:solidFill>
                  <a:schemeClr val="tx1"/>
                </a:solidFill>
              </a:rPr>
              <a:t>Appropriate </a:t>
            </a:r>
          </a:p>
          <a:p>
            <a:pPr marL="971550" lvl="1" indent="-514350" algn="l">
              <a:buClr>
                <a:srgbClr val="7D2248"/>
              </a:buClr>
              <a:buFont typeface="Arial" panose="020B0604020202020204" pitchFamily="34" charset="0"/>
              <a:buChar char="•"/>
            </a:pPr>
            <a:r>
              <a:rPr lang="en-GB" sz="2400" dirty="0" smtClean="0">
                <a:solidFill>
                  <a:schemeClr val="tx1"/>
                </a:solidFill>
              </a:rPr>
              <a:t>Data Protection Policy</a:t>
            </a:r>
          </a:p>
          <a:p>
            <a:pPr marL="971550" lvl="1" indent="-514350" algn="l">
              <a:buClr>
                <a:srgbClr val="7D2248"/>
              </a:buClr>
              <a:buFont typeface="Arial" panose="020B0604020202020204" pitchFamily="34" charset="0"/>
              <a:buChar char="•"/>
            </a:pPr>
            <a:r>
              <a:rPr lang="en-GB" sz="2400" dirty="0" smtClean="0">
                <a:solidFill>
                  <a:schemeClr val="tx1"/>
                </a:solidFill>
              </a:rPr>
              <a:t>Privacy Notices</a:t>
            </a:r>
          </a:p>
          <a:p>
            <a:pPr marL="971550" lvl="1" indent="-514350" algn="l">
              <a:buClr>
                <a:srgbClr val="7D2248"/>
              </a:buClr>
              <a:buFont typeface="Arial" panose="020B0604020202020204" pitchFamily="34" charset="0"/>
              <a:buChar char="•"/>
            </a:pPr>
            <a:r>
              <a:rPr lang="en-GB" sz="2400" dirty="0" smtClean="0">
                <a:solidFill>
                  <a:schemeClr val="tx1"/>
                </a:solidFill>
              </a:rPr>
              <a:t>Data records</a:t>
            </a:r>
          </a:p>
          <a:p>
            <a:pPr marL="514350" indent="-514350" algn="l">
              <a:buClr>
                <a:srgbClr val="7D2248"/>
              </a:buClr>
              <a:buFont typeface="Arial" panose="020B0604020202020204" pitchFamily="34" charset="0"/>
              <a:buChar char="•"/>
            </a:pPr>
            <a:r>
              <a:rPr lang="en-GB" sz="2800" dirty="0" smtClean="0">
                <a:solidFill>
                  <a:schemeClr val="tx1"/>
                </a:solidFill>
              </a:rPr>
              <a:t>Any contracts with data processors and if so are these GDPR compliant?</a:t>
            </a:r>
          </a:p>
          <a:p>
            <a:pPr marL="514350" indent="-514350" algn="l">
              <a:buClr>
                <a:srgbClr val="7D2248"/>
              </a:buClr>
              <a:buFont typeface="Arial" panose="020B0604020202020204" pitchFamily="34" charset="0"/>
              <a:buChar char="•"/>
            </a:pPr>
            <a:r>
              <a:rPr lang="en-GB" sz="2800" dirty="0" smtClean="0">
                <a:solidFill>
                  <a:schemeClr val="tx1"/>
                </a:solidFill>
              </a:rPr>
              <a:t>Processes and procedures for individual rights </a:t>
            </a:r>
          </a:p>
          <a:p>
            <a:pPr marL="514350" indent="-514350" algn="l">
              <a:buClr>
                <a:srgbClr val="7D2248"/>
              </a:buClr>
              <a:buFont typeface="Arial" panose="020B0604020202020204" pitchFamily="34" charset="0"/>
              <a:buChar char="•"/>
            </a:pPr>
            <a:r>
              <a:rPr lang="en-GB" sz="2800" dirty="0" smtClean="0">
                <a:solidFill>
                  <a:schemeClr val="tx1"/>
                </a:solidFill>
              </a:rPr>
              <a:t>Think data protection – integrate</a:t>
            </a:r>
          </a:p>
          <a:p>
            <a:pPr marL="971550" lvl="1" indent="-514350" algn="l">
              <a:buClr>
                <a:srgbClr val="7D2248"/>
              </a:buClr>
              <a:buFont typeface="Arial" panose="020B0604020202020204" pitchFamily="34" charset="0"/>
              <a:buChar char="•"/>
            </a:pPr>
            <a:r>
              <a:rPr lang="en-GB" sz="2400" dirty="0" smtClean="0">
                <a:solidFill>
                  <a:schemeClr val="tx1"/>
                </a:solidFill>
              </a:rPr>
              <a:t>Encryption</a:t>
            </a:r>
          </a:p>
          <a:p>
            <a:pPr marL="971550" lvl="1" indent="-514350" algn="l">
              <a:buClr>
                <a:srgbClr val="7D2248"/>
              </a:buClr>
              <a:buFont typeface="Arial" panose="020B0604020202020204" pitchFamily="34" charset="0"/>
              <a:buChar char="•"/>
            </a:pPr>
            <a:r>
              <a:rPr lang="en-GB" sz="2400" dirty="0">
                <a:solidFill>
                  <a:schemeClr val="tx1"/>
                </a:solidFill>
              </a:rPr>
              <a:t>S</a:t>
            </a:r>
            <a:r>
              <a:rPr lang="en-GB" sz="2400" dirty="0" smtClean="0">
                <a:solidFill>
                  <a:schemeClr val="tx1"/>
                </a:solidFill>
              </a:rPr>
              <a:t>ecurity</a:t>
            </a:r>
          </a:p>
          <a:p>
            <a:pPr marL="514350" indent="-514350" algn="l">
              <a:buClr>
                <a:srgbClr val="7D2248"/>
              </a:buClr>
              <a:buFont typeface="Arial" panose="020B0604020202020204" pitchFamily="34" charset="0"/>
              <a:buChar char="•"/>
            </a:pPr>
            <a:endParaRPr lang="en-GB" sz="2800" dirty="0" smtClean="0">
              <a:solidFill>
                <a:schemeClr val="tx1"/>
              </a:solidFill>
            </a:endParaRPr>
          </a:p>
        </p:txBody>
      </p:sp>
      <p:sp>
        <p:nvSpPr>
          <p:cNvPr id="8" name="TextBox 7"/>
          <p:cNvSpPr txBox="1"/>
          <p:nvPr/>
        </p:nvSpPr>
        <p:spPr>
          <a:xfrm>
            <a:off x="890116" y="1628800"/>
            <a:ext cx="7858347" cy="369332"/>
          </a:xfrm>
          <a:prstGeom prst="rect">
            <a:avLst/>
          </a:prstGeom>
          <a:solidFill>
            <a:srgbClr val="7D2248"/>
          </a:solidFill>
        </p:spPr>
        <p:txBody>
          <a:bodyPr wrap="square" rtlCol="0">
            <a:spAutoFit/>
          </a:bodyPr>
          <a:lstStyle/>
          <a:p>
            <a:r>
              <a:rPr lang="en-GB" dirty="0" smtClean="0">
                <a:solidFill>
                  <a:schemeClr val="bg1"/>
                </a:solidFill>
              </a:rPr>
              <a:t>Getting your House in order</a:t>
            </a:r>
            <a:endParaRPr lang="en-GB" dirty="0">
              <a:solidFill>
                <a:schemeClr val="bg1"/>
              </a:solidFill>
            </a:endParaRPr>
          </a:p>
        </p:txBody>
      </p:sp>
    </p:spTree>
    <p:extLst>
      <p:ext uri="{BB962C8B-B14F-4D97-AF65-F5344CB8AC3E}">
        <p14:creationId xmlns:p14="http://schemas.microsoft.com/office/powerpoint/2010/main" val="20498825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57249"/>
            <a:ext cx="7772400" cy="1470025"/>
          </a:xfrm>
        </p:spPr>
        <p:txBody>
          <a:bodyPr/>
          <a:lstStyle/>
          <a:p>
            <a:r>
              <a:rPr lang="en-GB" dirty="0" smtClean="0">
                <a:solidFill>
                  <a:srgbClr val="7D2248"/>
                </a:solidFill>
              </a:rPr>
              <a:t>Privacy Notices</a:t>
            </a:r>
            <a:endParaRPr lang="en-GB" dirty="0">
              <a:solidFill>
                <a:srgbClr val="7D2248"/>
              </a:solidFill>
            </a:endParaRPr>
          </a:p>
        </p:txBody>
      </p:sp>
      <p:cxnSp>
        <p:nvCxnSpPr>
          <p:cNvPr id="5" name="Straight Connector 4"/>
          <p:cNvCxnSpPr/>
          <p:nvPr/>
        </p:nvCxnSpPr>
        <p:spPr>
          <a:xfrm>
            <a:off x="899592" y="1412776"/>
            <a:ext cx="7848872" cy="0"/>
          </a:xfrm>
          <a:prstGeom prst="line">
            <a:avLst/>
          </a:prstGeom>
          <a:ln w="57150">
            <a:solidFill>
              <a:srgbClr val="7D2248"/>
            </a:solidFill>
          </a:ln>
        </p:spPr>
        <p:style>
          <a:lnRef idx="1">
            <a:schemeClr val="accent1"/>
          </a:lnRef>
          <a:fillRef idx="0">
            <a:schemeClr val="accent1"/>
          </a:fillRef>
          <a:effectRef idx="0">
            <a:schemeClr val="accent1"/>
          </a:effectRef>
          <a:fontRef idx="minor">
            <a:schemeClr val="tx1"/>
          </a:fontRef>
        </p:style>
      </p:cxn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568" t="60521" r="92952" b="16513"/>
          <a:stretch/>
        </p:blipFill>
        <p:spPr bwMode="auto">
          <a:xfrm>
            <a:off x="-36512" y="3672270"/>
            <a:ext cx="424263" cy="2239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Subtitle 2"/>
          <p:cNvSpPr txBox="1">
            <a:spLocks/>
          </p:cNvSpPr>
          <p:nvPr/>
        </p:nvSpPr>
        <p:spPr>
          <a:xfrm>
            <a:off x="827584" y="2316510"/>
            <a:ext cx="5914132" cy="3738717"/>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14350" indent="-514350" algn="l">
              <a:buClr>
                <a:srgbClr val="7D2248"/>
              </a:buClr>
              <a:buFont typeface="Arial" panose="020B0604020202020204" pitchFamily="34" charset="0"/>
              <a:buChar char="•"/>
            </a:pPr>
            <a:r>
              <a:rPr lang="en-GB" sz="2800" dirty="0" smtClean="0">
                <a:solidFill>
                  <a:schemeClr val="tx1"/>
                </a:solidFill>
              </a:rPr>
              <a:t>Demonstrate compliance with the principles of fair processing and transparency</a:t>
            </a:r>
          </a:p>
          <a:p>
            <a:pPr marL="514350" indent="-514350" algn="l">
              <a:buClr>
                <a:srgbClr val="7D2248"/>
              </a:buClr>
              <a:buFont typeface="Arial" panose="020B0604020202020204" pitchFamily="34" charset="0"/>
              <a:buChar char="•"/>
            </a:pPr>
            <a:r>
              <a:rPr lang="en-GB" sz="2800" dirty="0" smtClean="0">
                <a:solidFill>
                  <a:schemeClr val="tx1"/>
                </a:solidFill>
              </a:rPr>
              <a:t>Explain what data you process, how you collect it, how you process it, your lawful basis for processing and the subject’s rights.</a:t>
            </a:r>
          </a:p>
          <a:p>
            <a:pPr marL="514350" indent="-514350" algn="l">
              <a:buClr>
                <a:srgbClr val="7D2248"/>
              </a:buClr>
              <a:buFont typeface="Arial" panose="020B0604020202020204" pitchFamily="34" charset="0"/>
              <a:buChar char="•"/>
            </a:pPr>
            <a:r>
              <a:rPr lang="en-GB" sz="2800" dirty="0" smtClean="0">
                <a:solidFill>
                  <a:schemeClr val="tx1"/>
                </a:solidFill>
              </a:rPr>
              <a:t>For example in an employment context:</a:t>
            </a:r>
          </a:p>
          <a:p>
            <a:pPr marL="971550" lvl="1" indent="-514350" algn="l">
              <a:buClr>
                <a:srgbClr val="7D2248"/>
              </a:buClr>
              <a:buFont typeface="Arial" panose="020B0604020202020204" pitchFamily="34" charset="0"/>
              <a:buChar char="•"/>
            </a:pPr>
            <a:r>
              <a:rPr lang="en-GB" sz="2400" dirty="0" smtClean="0">
                <a:solidFill>
                  <a:schemeClr val="tx1"/>
                </a:solidFill>
              </a:rPr>
              <a:t>We will process your NI number</a:t>
            </a:r>
          </a:p>
          <a:p>
            <a:pPr marL="971550" lvl="1" indent="-514350" algn="l">
              <a:buClr>
                <a:srgbClr val="7D2248"/>
              </a:buClr>
              <a:buFont typeface="Arial" panose="020B0604020202020204" pitchFamily="34" charset="0"/>
              <a:buChar char="•"/>
            </a:pPr>
            <a:r>
              <a:rPr lang="en-GB" sz="2400" dirty="0" smtClean="0">
                <a:solidFill>
                  <a:schemeClr val="tx1"/>
                </a:solidFill>
              </a:rPr>
              <a:t>We will obtain it from you during induction</a:t>
            </a:r>
          </a:p>
          <a:p>
            <a:pPr marL="971550" lvl="1" indent="-514350" algn="l">
              <a:buClr>
                <a:srgbClr val="7D2248"/>
              </a:buClr>
              <a:buFont typeface="Arial" panose="020B0604020202020204" pitchFamily="34" charset="0"/>
              <a:buChar char="•"/>
            </a:pPr>
            <a:r>
              <a:rPr lang="en-GB" sz="2400" dirty="0" smtClean="0">
                <a:solidFill>
                  <a:schemeClr val="tx1"/>
                </a:solidFill>
              </a:rPr>
              <a:t>We will store it and pass it to our payroll provider who will process it to calculate our payroll</a:t>
            </a:r>
          </a:p>
          <a:p>
            <a:pPr marL="971550" lvl="1" indent="-514350" algn="l">
              <a:buClr>
                <a:srgbClr val="7D2248"/>
              </a:buClr>
              <a:buFont typeface="Arial" panose="020B0604020202020204" pitchFamily="34" charset="0"/>
              <a:buChar char="•"/>
            </a:pPr>
            <a:r>
              <a:rPr lang="en-GB" sz="2400" dirty="0" smtClean="0">
                <a:solidFill>
                  <a:schemeClr val="tx1"/>
                </a:solidFill>
              </a:rPr>
              <a:t>We process the data in order to meet our legal requirements to pay tax and National Insurance and to perform our contract with you by paying salary</a:t>
            </a:r>
          </a:p>
          <a:p>
            <a:pPr marL="971550" lvl="1" indent="-514350" algn="l">
              <a:buClr>
                <a:srgbClr val="7D2248"/>
              </a:buClr>
              <a:buFont typeface="Arial" panose="020B0604020202020204" pitchFamily="34" charset="0"/>
              <a:buChar char="•"/>
            </a:pPr>
            <a:r>
              <a:rPr lang="en-GB" sz="2400" dirty="0" smtClean="0">
                <a:solidFill>
                  <a:schemeClr val="tx1"/>
                </a:solidFill>
              </a:rPr>
              <a:t>You have the right to be provided with details of the data we hold and to request correction of the data</a:t>
            </a:r>
          </a:p>
          <a:p>
            <a:pPr marL="971550" lvl="1" indent="-514350" algn="l">
              <a:buClr>
                <a:srgbClr val="7D2248"/>
              </a:buClr>
              <a:buFont typeface="Arial" panose="020B0604020202020204" pitchFamily="34" charset="0"/>
              <a:buChar char="•"/>
            </a:pPr>
            <a:r>
              <a:rPr lang="en-GB" sz="2400" dirty="0" smtClean="0">
                <a:solidFill>
                  <a:schemeClr val="tx1"/>
                </a:solidFill>
              </a:rPr>
              <a:t>We will keep the data during the term of your employment and for 6 years afterward</a:t>
            </a:r>
            <a:endParaRPr lang="en-GB" sz="2000" dirty="0" smtClean="0">
              <a:solidFill>
                <a:schemeClr val="tx1"/>
              </a:solidFill>
            </a:endParaRPr>
          </a:p>
          <a:p>
            <a:pPr marL="514350" indent="-514350" algn="l">
              <a:buClr>
                <a:srgbClr val="7D2248"/>
              </a:buClr>
              <a:buFont typeface="Arial" panose="020B0604020202020204" pitchFamily="34" charset="0"/>
              <a:buChar char="•"/>
            </a:pPr>
            <a:endParaRPr lang="en-GB" sz="2800" dirty="0" smtClean="0">
              <a:solidFill>
                <a:schemeClr val="tx1"/>
              </a:solidFill>
            </a:endParaRPr>
          </a:p>
        </p:txBody>
      </p:sp>
      <p:sp>
        <p:nvSpPr>
          <p:cNvPr id="8" name="TextBox 7"/>
          <p:cNvSpPr txBox="1"/>
          <p:nvPr/>
        </p:nvSpPr>
        <p:spPr>
          <a:xfrm>
            <a:off x="890116" y="1628800"/>
            <a:ext cx="7858347" cy="369332"/>
          </a:xfrm>
          <a:prstGeom prst="rect">
            <a:avLst/>
          </a:prstGeom>
          <a:solidFill>
            <a:srgbClr val="7D2248"/>
          </a:solidFill>
        </p:spPr>
        <p:txBody>
          <a:bodyPr wrap="square" rtlCol="0">
            <a:spAutoFit/>
          </a:bodyPr>
          <a:lstStyle/>
          <a:p>
            <a:r>
              <a:rPr lang="en-GB" dirty="0" smtClean="0">
                <a:solidFill>
                  <a:schemeClr val="bg1"/>
                </a:solidFill>
              </a:rPr>
              <a:t>Getting your House in order</a:t>
            </a:r>
            <a:endParaRPr lang="en-GB" dirty="0">
              <a:solidFill>
                <a:schemeClr val="bg1"/>
              </a:solidFill>
            </a:endParaRPr>
          </a:p>
        </p:txBody>
      </p:sp>
    </p:spTree>
    <p:extLst>
      <p:ext uri="{BB962C8B-B14F-4D97-AF65-F5344CB8AC3E}">
        <p14:creationId xmlns:p14="http://schemas.microsoft.com/office/powerpoint/2010/main" val="14151614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57249"/>
            <a:ext cx="7772400" cy="1470025"/>
          </a:xfrm>
        </p:spPr>
        <p:txBody>
          <a:bodyPr/>
          <a:lstStyle/>
          <a:p>
            <a:r>
              <a:rPr lang="en-GB" dirty="0" smtClean="0">
                <a:solidFill>
                  <a:srgbClr val="7D2248"/>
                </a:solidFill>
              </a:rPr>
              <a:t>Data Protection Policies</a:t>
            </a:r>
            <a:endParaRPr lang="en-GB" dirty="0">
              <a:solidFill>
                <a:srgbClr val="7D2248"/>
              </a:solidFill>
            </a:endParaRPr>
          </a:p>
        </p:txBody>
      </p:sp>
      <p:cxnSp>
        <p:nvCxnSpPr>
          <p:cNvPr id="5" name="Straight Connector 4"/>
          <p:cNvCxnSpPr/>
          <p:nvPr/>
        </p:nvCxnSpPr>
        <p:spPr>
          <a:xfrm>
            <a:off x="899592" y="1412776"/>
            <a:ext cx="7848872" cy="0"/>
          </a:xfrm>
          <a:prstGeom prst="line">
            <a:avLst/>
          </a:prstGeom>
          <a:ln w="57150">
            <a:solidFill>
              <a:srgbClr val="7D2248"/>
            </a:solidFill>
          </a:ln>
        </p:spPr>
        <p:style>
          <a:lnRef idx="1">
            <a:schemeClr val="accent1"/>
          </a:lnRef>
          <a:fillRef idx="0">
            <a:schemeClr val="accent1"/>
          </a:fillRef>
          <a:effectRef idx="0">
            <a:schemeClr val="accent1"/>
          </a:effectRef>
          <a:fontRef idx="minor">
            <a:schemeClr val="tx1"/>
          </a:fontRef>
        </p:style>
      </p:cxn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568" t="60521" r="92952" b="16513"/>
          <a:stretch/>
        </p:blipFill>
        <p:spPr bwMode="auto">
          <a:xfrm>
            <a:off x="-36512" y="3672270"/>
            <a:ext cx="424263" cy="2239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Subtitle 2"/>
          <p:cNvSpPr txBox="1">
            <a:spLocks/>
          </p:cNvSpPr>
          <p:nvPr/>
        </p:nvSpPr>
        <p:spPr>
          <a:xfrm>
            <a:off x="827584" y="2316510"/>
            <a:ext cx="5914132" cy="3738717"/>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14350" indent="-514350" algn="l">
              <a:buClr>
                <a:srgbClr val="7D2248"/>
              </a:buClr>
              <a:buFont typeface="Arial" panose="020B0604020202020204" pitchFamily="34" charset="0"/>
              <a:buChar char="•"/>
            </a:pPr>
            <a:r>
              <a:rPr lang="en-GB" sz="2800" dirty="0" smtClean="0">
                <a:solidFill>
                  <a:schemeClr val="tx1"/>
                </a:solidFill>
              </a:rPr>
              <a:t>Demonstrate compliance with the principles of fair processing and transparency</a:t>
            </a:r>
          </a:p>
          <a:p>
            <a:pPr marL="514350" indent="-514350" algn="l">
              <a:buClr>
                <a:srgbClr val="7D2248"/>
              </a:buClr>
              <a:buFont typeface="Arial" panose="020B0604020202020204" pitchFamily="34" charset="0"/>
              <a:buChar char="•"/>
            </a:pPr>
            <a:r>
              <a:rPr lang="en-GB" sz="2800" dirty="0" smtClean="0">
                <a:solidFill>
                  <a:schemeClr val="tx1"/>
                </a:solidFill>
              </a:rPr>
              <a:t>A requirement if you process sensitive personal data – for example if you employ anyone</a:t>
            </a:r>
          </a:p>
          <a:p>
            <a:pPr marL="514350" indent="-514350" algn="l">
              <a:buClr>
                <a:srgbClr val="7D2248"/>
              </a:buClr>
              <a:buFont typeface="Arial" panose="020B0604020202020204" pitchFamily="34" charset="0"/>
              <a:buChar char="•"/>
            </a:pPr>
            <a:r>
              <a:rPr lang="en-GB" sz="2800" dirty="0" smtClean="0">
                <a:solidFill>
                  <a:schemeClr val="tx1"/>
                </a:solidFill>
              </a:rPr>
              <a:t>Set out your policies with regard to data protection </a:t>
            </a:r>
          </a:p>
          <a:p>
            <a:pPr marL="971550" lvl="1" indent="-514350" algn="l">
              <a:buClr>
                <a:srgbClr val="7D2248"/>
              </a:buClr>
              <a:buFont typeface="Arial" panose="020B0604020202020204" pitchFamily="34" charset="0"/>
              <a:buChar char="•"/>
            </a:pPr>
            <a:r>
              <a:rPr lang="en-GB" sz="2400" dirty="0" smtClean="0">
                <a:solidFill>
                  <a:schemeClr val="tx1"/>
                </a:solidFill>
              </a:rPr>
              <a:t>What data you process (or won’t)</a:t>
            </a:r>
          </a:p>
          <a:p>
            <a:pPr marL="971550" lvl="1" indent="-514350" algn="l">
              <a:buClr>
                <a:srgbClr val="7D2248"/>
              </a:buClr>
              <a:buFont typeface="Arial" panose="020B0604020202020204" pitchFamily="34" charset="0"/>
              <a:buChar char="•"/>
            </a:pPr>
            <a:r>
              <a:rPr lang="en-GB" sz="2400" dirty="0" smtClean="0">
                <a:solidFill>
                  <a:schemeClr val="tx1"/>
                </a:solidFill>
              </a:rPr>
              <a:t>How long you retain it</a:t>
            </a:r>
          </a:p>
          <a:p>
            <a:pPr marL="971550" lvl="1" indent="-514350" algn="l">
              <a:buClr>
                <a:srgbClr val="7D2248"/>
              </a:buClr>
              <a:buFont typeface="Arial" panose="020B0604020202020204" pitchFamily="34" charset="0"/>
              <a:buChar char="•"/>
            </a:pPr>
            <a:r>
              <a:rPr lang="en-GB" sz="2400" dirty="0" smtClean="0">
                <a:solidFill>
                  <a:schemeClr val="tx1"/>
                </a:solidFill>
              </a:rPr>
              <a:t>Who you share it with</a:t>
            </a:r>
          </a:p>
          <a:p>
            <a:pPr marL="971550" lvl="1" indent="-514350" algn="l">
              <a:buClr>
                <a:srgbClr val="7D2248"/>
              </a:buClr>
              <a:buFont typeface="Arial" panose="020B0604020202020204" pitchFamily="34" charset="0"/>
              <a:buChar char="•"/>
            </a:pPr>
            <a:r>
              <a:rPr lang="en-GB" sz="2400" dirty="0" smtClean="0">
                <a:solidFill>
                  <a:schemeClr val="tx1"/>
                </a:solidFill>
              </a:rPr>
              <a:t>How you protect it</a:t>
            </a:r>
          </a:p>
          <a:p>
            <a:pPr marL="971550" lvl="1" indent="-514350" algn="l">
              <a:buClr>
                <a:srgbClr val="7D2248"/>
              </a:buClr>
              <a:buFont typeface="Arial" panose="020B0604020202020204" pitchFamily="34" charset="0"/>
              <a:buChar char="•"/>
            </a:pPr>
            <a:r>
              <a:rPr lang="en-GB" sz="2400" dirty="0" smtClean="0">
                <a:solidFill>
                  <a:schemeClr val="tx1"/>
                </a:solidFill>
              </a:rPr>
              <a:t>What to do in a data </a:t>
            </a:r>
            <a:r>
              <a:rPr lang="en-GB" sz="2400" dirty="0" smtClean="0">
                <a:solidFill>
                  <a:schemeClr val="tx1"/>
                </a:solidFill>
              </a:rPr>
              <a:t>breach – notification is a new requirement</a:t>
            </a:r>
            <a:endParaRPr lang="en-GB" sz="2400" dirty="0" smtClean="0">
              <a:solidFill>
                <a:schemeClr val="tx1"/>
              </a:solidFill>
            </a:endParaRPr>
          </a:p>
          <a:p>
            <a:pPr marL="971550" lvl="1" indent="-514350" algn="l">
              <a:buClr>
                <a:srgbClr val="7D2248"/>
              </a:buClr>
              <a:buFont typeface="Arial" panose="020B0604020202020204" pitchFamily="34" charset="0"/>
              <a:buChar char="•"/>
            </a:pPr>
            <a:r>
              <a:rPr lang="en-GB" sz="2400" dirty="0" smtClean="0">
                <a:solidFill>
                  <a:schemeClr val="tx1"/>
                </a:solidFill>
              </a:rPr>
              <a:t>Who is responsible for the oversight of data protection</a:t>
            </a:r>
          </a:p>
          <a:p>
            <a:pPr marL="971550" lvl="1" indent="-514350" algn="l">
              <a:buClr>
                <a:srgbClr val="7D2248"/>
              </a:buClr>
              <a:buFont typeface="Arial" panose="020B0604020202020204" pitchFamily="34" charset="0"/>
              <a:buChar char="•"/>
            </a:pPr>
            <a:r>
              <a:rPr lang="en-GB" sz="2400" dirty="0" smtClean="0">
                <a:solidFill>
                  <a:schemeClr val="tx1"/>
                </a:solidFill>
              </a:rPr>
              <a:t>How people can assert their rights and raise concerns </a:t>
            </a:r>
          </a:p>
          <a:p>
            <a:pPr marL="971550" lvl="1" indent="-514350" algn="l">
              <a:buClr>
                <a:srgbClr val="7D2248"/>
              </a:buClr>
              <a:buFont typeface="Arial" panose="020B0604020202020204" pitchFamily="34" charset="0"/>
              <a:buChar char="•"/>
            </a:pPr>
            <a:endParaRPr lang="en-GB" sz="2400" dirty="0" smtClean="0">
              <a:solidFill>
                <a:schemeClr val="tx1"/>
              </a:solidFill>
            </a:endParaRPr>
          </a:p>
          <a:p>
            <a:pPr marL="971550" lvl="1" indent="-514350" algn="l">
              <a:buClr>
                <a:srgbClr val="7D2248"/>
              </a:buClr>
              <a:buFont typeface="Arial" panose="020B0604020202020204" pitchFamily="34" charset="0"/>
              <a:buChar char="•"/>
            </a:pPr>
            <a:endParaRPr lang="en-GB" sz="2400" dirty="0" smtClean="0">
              <a:solidFill>
                <a:schemeClr val="tx1"/>
              </a:solidFill>
            </a:endParaRPr>
          </a:p>
          <a:p>
            <a:pPr marL="514350" indent="-514350" algn="l">
              <a:buClr>
                <a:srgbClr val="7D2248"/>
              </a:buClr>
              <a:buFont typeface="Arial" panose="020B0604020202020204" pitchFamily="34" charset="0"/>
              <a:buChar char="•"/>
            </a:pPr>
            <a:endParaRPr lang="en-GB" sz="2800" dirty="0" smtClean="0">
              <a:solidFill>
                <a:schemeClr val="tx1"/>
              </a:solidFill>
            </a:endParaRPr>
          </a:p>
        </p:txBody>
      </p:sp>
      <p:sp>
        <p:nvSpPr>
          <p:cNvPr id="8" name="TextBox 7"/>
          <p:cNvSpPr txBox="1"/>
          <p:nvPr/>
        </p:nvSpPr>
        <p:spPr>
          <a:xfrm>
            <a:off x="890116" y="1628800"/>
            <a:ext cx="7858347" cy="369332"/>
          </a:xfrm>
          <a:prstGeom prst="rect">
            <a:avLst/>
          </a:prstGeom>
          <a:solidFill>
            <a:srgbClr val="7D2248"/>
          </a:solidFill>
        </p:spPr>
        <p:txBody>
          <a:bodyPr wrap="square" rtlCol="0">
            <a:spAutoFit/>
          </a:bodyPr>
          <a:lstStyle/>
          <a:p>
            <a:r>
              <a:rPr lang="en-GB" dirty="0" smtClean="0">
                <a:solidFill>
                  <a:schemeClr val="bg1"/>
                </a:solidFill>
              </a:rPr>
              <a:t>Getting your House in order</a:t>
            </a:r>
            <a:endParaRPr lang="en-GB" dirty="0">
              <a:solidFill>
                <a:schemeClr val="bg1"/>
              </a:solidFill>
            </a:endParaRPr>
          </a:p>
        </p:txBody>
      </p:sp>
    </p:spTree>
    <p:extLst>
      <p:ext uri="{BB962C8B-B14F-4D97-AF65-F5344CB8AC3E}">
        <p14:creationId xmlns:p14="http://schemas.microsoft.com/office/powerpoint/2010/main" val="31472168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60648"/>
            <a:ext cx="7772400" cy="1470025"/>
          </a:xfrm>
        </p:spPr>
        <p:txBody>
          <a:bodyPr/>
          <a:lstStyle/>
          <a:p>
            <a:r>
              <a:rPr lang="en-GB" dirty="0" smtClean="0">
                <a:solidFill>
                  <a:srgbClr val="7D2248"/>
                </a:solidFill>
              </a:rPr>
              <a:t>GDPR – practical tips</a:t>
            </a:r>
            <a:endParaRPr lang="en-GB" dirty="0">
              <a:solidFill>
                <a:srgbClr val="7D2248"/>
              </a:solidFill>
            </a:endParaRPr>
          </a:p>
        </p:txBody>
      </p:sp>
      <p:cxnSp>
        <p:nvCxnSpPr>
          <p:cNvPr id="5" name="Straight Connector 4"/>
          <p:cNvCxnSpPr/>
          <p:nvPr/>
        </p:nvCxnSpPr>
        <p:spPr>
          <a:xfrm>
            <a:off x="899592" y="1412776"/>
            <a:ext cx="7848872" cy="0"/>
          </a:xfrm>
          <a:prstGeom prst="line">
            <a:avLst/>
          </a:prstGeom>
          <a:ln w="57150">
            <a:solidFill>
              <a:srgbClr val="7D2248"/>
            </a:solidFill>
          </a:ln>
        </p:spPr>
        <p:style>
          <a:lnRef idx="1">
            <a:schemeClr val="accent1"/>
          </a:lnRef>
          <a:fillRef idx="0">
            <a:schemeClr val="accent1"/>
          </a:fillRef>
          <a:effectRef idx="0">
            <a:schemeClr val="accent1"/>
          </a:effectRef>
          <a:fontRef idx="minor">
            <a:schemeClr val="tx1"/>
          </a:fontRef>
        </p:style>
      </p:cxn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568" t="60521" r="92952" b="16513"/>
          <a:stretch/>
        </p:blipFill>
        <p:spPr bwMode="auto">
          <a:xfrm>
            <a:off x="0" y="3672270"/>
            <a:ext cx="424263" cy="2239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ubtitle 2"/>
          <p:cNvSpPr>
            <a:spLocks noGrp="1"/>
          </p:cNvSpPr>
          <p:nvPr>
            <p:ph type="subTitle" idx="1"/>
          </p:nvPr>
        </p:nvSpPr>
        <p:spPr>
          <a:xfrm>
            <a:off x="1043608" y="1700808"/>
            <a:ext cx="7704856" cy="3929082"/>
          </a:xfrm>
        </p:spPr>
        <p:txBody>
          <a:bodyPr>
            <a:normAutofit fontScale="92500"/>
          </a:bodyPr>
          <a:lstStyle/>
          <a:p>
            <a:pPr marL="457200" indent="-457200" algn="l">
              <a:buClr>
                <a:srgbClr val="7D2248"/>
              </a:buClr>
              <a:buFont typeface="Arial" panose="020B0604020202020204" pitchFamily="34" charset="0"/>
              <a:buChar char="•"/>
            </a:pPr>
            <a:r>
              <a:rPr lang="en-GB" sz="2800" dirty="0" smtClean="0">
                <a:solidFill>
                  <a:schemeClr val="tx1"/>
                </a:solidFill>
              </a:rPr>
              <a:t>Special categories – are you processing special category data? Do you have a lawful basis?</a:t>
            </a:r>
          </a:p>
          <a:p>
            <a:pPr marL="457200" indent="-457200" algn="l">
              <a:buClr>
                <a:srgbClr val="7D2248"/>
              </a:buClr>
              <a:buFont typeface="Arial" panose="020B0604020202020204" pitchFamily="34" charset="0"/>
              <a:buChar char="•"/>
            </a:pPr>
            <a:r>
              <a:rPr lang="en-GB" sz="2800" dirty="0" smtClean="0">
                <a:solidFill>
                  <a:schemeClr val="tx1"/>
                </a:solidFill>
              </a:rPr>
              <a:t>Privacy notices – do you have these in place</a:t>
            </a:r>
            <a:r>
              <a:rPr lang="en-GB" sz="2800" dirty="0" smtClean="0">
                <a:solidFill>
                  <a:schemeClr val="tx1"/>
                </a:solidFill>
              </a:rPr>
              <a:t>?</a:t>
            </a:r>
          </a:p>
          <a:p>
            <a:pPr marL="457200" indent="-457200" algn="l">
              <a:buClr>
                <a:srgbClr val="7D2248"/>
              </a:buClr>
              <a:buFont typeface="Arial" panose="020B0604020202020204" pitchFamily="34" charset="0"/>
              <a:buChar char="•"/>
            </a:pPr>
            <a:r>
              <a:rPr lang="en-GB" sz="2800" dirty="0" smtClean="0">
                <a:solidFill>
                  <a:schemeClr val="tx1"/>
                </a:solidFill>
              </a:rPr>
              <a:t>Policies and records – do you have these in place?</a:t>
            </a:r>
            <a:endParaRPr lang="en-GB" sz="2800" dirty="0" smtClean="0">
              <a:solidFill>
                <a:schemeClr val="tx1"/>
              </a:solidFill>
            </a:endParaRPr>
          </a:p>
          <a:p>
            <a:pPr marL="457200" indent="-457200" algn="l">
              <a:buClr>
                <a:srgbClr val="7D2248"/>
              </a:buClr>
              <a:buFont typeface="Arial" panose="020B0604020202020204" pitchFamily="34" charset="0"/>
              <a:buChar char="•"/>
            </a:pPr>
            <a:r>
              <a:rPr lang="en-GB" sz="2800" dirty="0" smtClean="0">
                <a:solidFill>
                  <a:schemeClr val="tx1"/>
                </a:solidFill>
              </a:rPr>
              <a:t>Sharing data – contracts with third parties</a:t>
            </a:r>
          </a:p>
          <a:p>
            <a:pPr marL="457200" indent="-457200" algn="l">
              <a:buClr>
                <a:srgbClr val="7D2248"/>
              </a:buClr>
              <a:buFont typeface="Arial" panose="020B0604020202020204" pitchFamily="34" charset="0"/>
              <a:buChar char="•"/>
            </a:pPr>
            <a:r>
              <a:rPr lang="en-GB" sz="2800" dirty="0" smtClean="0">
                <a:solidFill>
                  <a:schemeClr val="tx1"/>
                </a:solidFill>
              </a:rPr>
              <a:t>DPO – do you need one, or just a responsible manager?</a:t>
            </a:r>
          </a:p>
          <a:p>
            <a:pPr marL="457200" indent="-457200" algn="l">
              <a:buClr>
                <a:srgbClr val="7D2248"/>
              </a:buClr>
              <a:buFont typeface="Arial" panose="020B0604020202020204" pitchFamily="34" charset="0"/>
              <a:buChar char="•"/>
            </a:pPr>
            <a:r>
              <a:rPr lang="en-GB" sz="2800" dirty="0" smtClean="0">
                <a:solidFill>
                  <a:schemeClr val="tx1"/>
                </a:solidFill>
              </a:rPr>
              <a:t>Security </a:t>
            </a:r>
            <a:r>
              <a:rPr lang="en-GB" sz="2800" dirty="0" smtClean="0">
                <a:solidFill>
                  <a:schemeClr val="tx1"/>
                </a:solidFill>
              </a:rPr>
              <a:t> - limit access, encryption, protection</a:t>
            </a:r>
            <a:endParaRPr lang="en-GB" sz="2800" dirty="0" smtClean="0">
              <a:solidFill>
                <a:schemeClr val="tx1"/>
              </a:solidFill>
            </a:endParaRPr>
          </a:p>
          <a:p>
            <a:pPr marL="457200" indent="-457200" algn="l">
              <a:buClr>
                <a:srgbClr val="7D2248"/>
              </a:buClr>
              <a:buFont typeface="Arial" panose="020B0604020202020204" pitchFamily="34" charset="0"/>
              <a:buChar char="•"/>
            </a:pPr>
            <a:endParaRPr lang="en-GB" sz="2800" dirty="0" smtClean="0">
              <a:solidFill>
                <a:schemeClr val="tx1"/>
              </a:solidFill>
            </a:endParaRPr>
          </a:p>
          <a:p>
            <a:pPr algn="l">
              <a:buClr>
                <a:srgbClr val="7D2248"/>
              </a:buClr>
            </a:pPr>
            <a:endParaRPr lang="en-GB" sz="2800" dirty="0" smtClean="0">
              <a:solidFill>
                <a:schemeClr val="tx1"/>
              </a:solidFill>
            </a:endParaRPr>
          </a:p>
          <a:p>
            <a:pPr marL="457200" indent="-457200" algn="l">
              <a:buClr>
                <a:srgbClr val="7D2248"/>
              </a:buClr>
              <a:buFont typeface="Arial" panose="020B0604020202020204" pitchFamily="34" charset="0"/>
              <a:buChar char="•"/>
            </a:pPr>
            <a:endParaRPr lang="en-GB" sz="2800" dirty="0">
              <a:solidFill>
                <a:schemeClr val="tx1"/>
              </a:solidFill>
            </a:endParaRPr>
          </a:p>
          <a:p>
            <a:pPr algn="l">
              <a:buClr>
                <a:srgbClr val="7D2248"/>
              </a:buClr>
            </a:pPr>
            <a:endParaRPr lang="en-GB" sz="2800" dirty="0" smtClean="0">
              <a:solidFill>
                <a:schemeClr val="tx1"/>
              </a:solidFill>
            </a:endParaRPr>
          </a:p>
          <a:p>
            <a:pPr marL="457200" indent="-457200" algn="l">
              <a:buClr>
                <a:srgbClr val="7D2248"/>
              </a:buClr>
              <a:buFont typeface="Arial" panose="020B0604020202020204" pitchFamily="34" charset="0"/>
              <a:buChar char="•"/>
            </a:pPr>
            <a:endParaRPr lang="en-GB" sz="3700" b="1" dirty="0" smtClean="0">
              <a:solidFill>
                <a:schemeClr val="tx1"/>
              </a:solidFill>
            </a:endParaRPr>
          </a:p>
        </p:txBody>
      </p:sp>
      <p:sp>
        <p:nvSpPr>
          <p:cNvPr id="3" name="AutoShape 2" descr="Image result for penalty fine">
            <a:hlinkClick r:id="rId3"/>
          </p:cNvPr>
          <p:cNvSpPr>
            <a:spLocks noChangeAspect="1" noChangeArrowheads="1"/>
          </p:cNvSpPr>
          <p:nvPr/>
        </p:nvSpPr>
        <p:spPr bwMode="auto">
          <a:xfrm>
            <a:off x="53975" y="-1341438"/>
            <a:ext cx="4295775" cy="2800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AutoShape 4" descr="Image result for penalty fine">
            <a:hlinkClick r:id="rId3"/>
          </p:cNvPr>
          <p:cNvSpPr>
            <a:spLocks noChangeAspect="1" noChangeArrowheads="1"/>
          </p:cNvSpPr>
          <p:nvPr/>
        </p:nvSpPr>
        <p:spPr bwMode="auto">
          <a:xfrm>
            <a:off x="206375" y="-1189038"/>
            <a:ext cx="4295775" cy="2800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AutoShape 2" descr="Image result for hacker">
            <a:hlinkClick r:id="rId4"/>
          </p:cNvPr>
          <p:cNvSpPr>
            <a:spLocks noChangeAspect="1" noChangeArrowheads="1"/>
          </p:cNvSpPr>
          <p:nvPr/>
        </p:nvSpPr>
        <p:spPr bwMode="auto">
          <a:xfrm>
            <a:off x="155575" y="-1371600"/>
            <a:ext cx="4295775" cy="2867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254149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60648"/>
            <a:ext cx="7772400" cy="1470025"/>
          </a:xfrm>
        </p:spPr>
        <p:txBody>
          <a:bodyPr/>
          <a:lstStyle/>
          <a:p>
            <a:r>
              <a:rPr lang="en-GB" dirty="0" smtClean="0">
                <a:solidFill>
                  <a:srgbClr val="7D2248"/>
                </a:solidFill>
              </a:rPr>
              <a:t>GDPR</a:t>
            </a:r>
            <a:endParaRPr lang="en-GB" dirty="0">
              <a:solidFill>
                <a:srgbClr val="7D2248"/>
              </a:solidFill>
            </a:endParaRPr>
          </a:p>
        </p:txBody>
      </p:sp>
      <p:cxnSp>
        <p:nvCxnSpPr>
          <p:cNvPr id="5" name="Straight Connector 4"/>
          <p:cNvCxnSpPr/>
          <p:nvPr/>
        </p:nvCxnSpPr>
        <p:spPr>
          <a:xfrm>
            <a:off x="899592" y="1412776"/>
            <a:ext cx="7848872" cy="0"/>
          </a:xfrm>
          <a:prstGeom prst="line">
            <a:avLst/>
          </a:prstGeom>
          <a:ln w="57150">
            <a:solidFill>
              <a:srgbClr val="7D2248"/>
            </a:solidFill>
          </a:ln>
        </p:spPr>
        <p:style>
          <a:lnRef idx="1">
            <a:schemeClr val="accent1"/>
          </a:lnRef>
          <a:fillRef idx="0">
            <a:schemeClr val="accent1"/>
          </a:fillRef>
          <a:effectRef idx="0">
            <a:schemeClr val="accent1"/>
          </a:effectRef>
          <a:fontRef idx="minor">
            <a:schemeClr val="tx1"/>
          </a:fontRef>
        </p:style>
      </p:cxn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568" t="60521" r="92952" b="16513"/>
          <a:stretch/>
        </p:blipFill>
        <p:spPr bwMode="auto">
          <a:xfrm>
            <a:off x="0" y="3672270"/>
            <a:ext cx="424263" cy="2239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ubtitle 2"/>
          <p:cNvSpPr>
            <a:spLocks noGrp="1"/>
          </p:cNvSpPr>
          <p:nvPr>
            <p:ph type="subTitle" idx="1"/>
          </p:nvPr>
        </p:nvSpPr>
        <p:spPr>
          <a:xfrm>
            <a:off x="1043608" y="1700808"/>
            <a:ext cx="7632848" cy="3929082"/>
          </a:xfrm>
        </p:spPr>
        <p:txBody>
          <a:bodyPr>
            <a:normAutofit fontScale="92500" lnSpcReduction="20000"/>
          </a:bodyPr>
          <a:lstStyle/>
          <a:p>
            <a:pPr marL="457200" indent="-457200" algn="l">
              <a:buClr>
                <a:srgbClr val="7D2248"/>
              </a:buClr>
              <a:buFont typeface="Arial" panose="020B0604020202020204" pitchFamily="34" charset="0"/>
              <a:buChar char="•"/>
            </a:pPr>
            <a:r>
              <a:rPr lang="en-GB" sz="2800" dirty="0" smtClean="0">
                <a:solidFill>
                  <a:schemeClr val="tx1"/>
                </a:solidFill>
              </a:rPr>
              <a:t>GDPR are the European regulations which come into effect on 26</a:t>
            </a:r>
            <a:r>
              <a:rPr lang="en-GB" sz="2800" baseline="30000" dirty="0" smtClean="0">
                <a:solidFill>
                  <a:schemeClr val="tx1"/>
                </a:solidFill>
              </a:rPr>
              <a:t>th</a:t>
            </a:r>
            <a:r>
              <a:rPr lang="en-GB" sz="2800" dirty="0" smtClean="0">
                <a:solidFill>
                  <a:schemeClr val="tx1"/>
                </a:solidFill>
              </a:rPr>
              <a:t> May</a:t>
            </a:r>
          </a:p>
          <a:p>
            <a:pPr marL="457200" indent="-457200" algn="l">
              <a:buClr>
                <a:srgbClr val="7D2248"/>
              </a:buClr>
              <a:buFont typeface="Arial" panose="020B0604020202020204" pitchFamily="34" charset="0"/>
              <a:buChar char="•"/>
            </a:pPr>
            <a:r>
              <a:rPr lang="en-GB" sz="2800" dirty="0" smtClean="0">
                <a:solidFill>
                  <a:schemeClr val="tx1"/>
                </a:solidFill>
              </a:rPr>
              <a:t>They replace earlier regulations which are enacted in law in England and Wales by the Data Protection Act 1998</a:t>
            </a:r>
          </a:p>
          <a:p>
            <a:pPr marL="457200" indent="-457200" algn="l">
              <a:buClr>
                <a:srgbClr val="7D2248"/>
              </a:buClr>
              <a:buFont typeface="Arial" panose="020B0604020202020204" pitchFamily="34" charset="0"/>
              <a:buChar char="•"/>
            </a:pPr>
            <a:r>
              <a:rPr lang="en-GB" sz="2800" dirty="0" smtClean="0">
                <a:solidFill>
                  <a:schemeClr val="tx1"/>
                </a:solidFill>
              </a:rPr>
              <a:t>The Data Protection Act 1998 will be replaced by the Data Protection Act 2018, which is currently the Data Protection Bill.</a:t>
            </a:r>
          </a:p>
          <a:p>
            <a:pPr marL="457200" indent="-457200" algn="l">
              <a:buClr>
                <a:srgbClr val="7D2248"/>
              </a:buClr>
              <a:buFont typeface="Arial" panose="020B0604020202020204" pitchFamily="34" charset="0"/>
              <a:buChar char="•"/>
            </a:pPr>
            <a:r>
              <a:rPr lang="en-GB" sz="2800" dirty="0" smtClean="0">
                <a:solidFill>
                  <a:schemeClr val="tx1"/>
                </a:solidFill>
              </a:rPr>
              <a:t>The DPA 2018 means that the GDPR is enacted into UK law and the UK will have comparable legislation post-Brexit.</a:t>
            </a:r>
            <a:endParaRPr lang="en-GB" sz="2800" dirty="0">
              <a:solidFill>
                <a:schemeClr val="tx1"/>
              </a:solidFill>
            </a:endParaRPr>
          </a:p>
          <a:p>
            <a:pPr marL="457200" indent="-457200" algn="l">
              <a:buClr>
                <a:srgbClr val="7D2248"/>
              </a:buClr>
              <a:buFont typeface="Arial" panose="020B0604020202020204" pitchFamily="34" charset="0"/>
              <a:buChar char="•"/>
            </a:pPr>
            <a:endParaRPr lang="en-GB" sz="2800" dirty="0">
              <a:solidFill>
                <a:schemeClr val="tx1"/>
              </a:solidFill>
            </a:endParaRPr>
          </a:p>
          <a:p>
            <a:pPr algn="l">
              <a:buClr>
                <a:srgbClr val="7D2248"/>
              </a:buClr>
            </a:pPr>
            <a:endParaRPr lang="en-GB" sz="2800" dirty="0" smtClean="0">
              <a:solidFill>
                <a:schemeClr val="tx1"/>
              </a:solidFill>
            </a:endParaRPr>
          </a:p>
          <a:p>
            <a:pPr marL="457200" indent="-457200" algn="l">
              <a:buClr>
                <a:srgbClr val="7D2248"/>
              </a:buClr>
              <a:buFont typeface="Arial" panose="020B0604020202020204" pitchFamily="34" charset="0"/>
              <a:buChar char="•"/>
            </a:pPr>
            <a:endParaRPr lang="en-GB" sz="3700" b="1" dirty="0" smtClean="0">
              <a:solidFill>
                <a:schemeClr val="tx1"/>
              </a:solidFill>
            </a:endParaRPr>
          </a:p>
        </p:txBody>
      </p:sp>
      <p:sp>
        <p:nvSpPr>
          <p:cNvPr id="3" name="AutoShape 2" descr="Image result for penalty fine">
            <a:hlinkClick r:id="rId3"/>
          </p:cNvPr>
          <p:cNvSpPr>
            <a:spLocks noChangeAspect="1" noChangeArrowheads="1"/>
          </p:cNvSpPr>
          <p:nvPr/>
        </p:nvSpPr>
        <p:spPr bwMode="auto">
          <a:xfrm>
            <a:off x="53975" y="-1341438"/>
            <a:ext cx="4295775" cy="2800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AutoShape 4" descr="Image result for penalty fine">
            <a:hlinkClick r:id="rId3"/>
          </p:cNvPr>
          <p:cNvSpPr>
            <a:spLocks noChangeAspect="1" noChangeArrowheads="1"/>
          </p:cNvSpPr>
          <p:nvPr/>
        </p:nvSpPr>
        <p:spPr bwMode="auto">
          <a:xfrm>
            <a:off x="206375" y="-1189038"/>
            <a:ext cx="4295775" cy="2800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40248641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60648"/>
            <a:ext cx="7772400" cy="1470025"/>
          </a:xfrm>
        </p:spPr>
        <p:txBody>
          <a:bodyPr/>
          <a:lstStyle/>
          <a:p>
            <a:r>
              <a:rPr lang="en-GB" dirty="0" smtClean="0">
                <a:solidFill>
                  <a:srgbClr val="7D2248"/>
                </a:solidFill>
              </a:rPr>
              <a:t>GDPR – practical tips</a:t>
            </a:r>
            <a:endParaRPr lang="en-GB" dirty="0">
              <a:solidFill>
                <a:srgbClr val="7D2248"/>
              </a:solidFill>
            </a:endParaRPr>
          </a:p>
        </p:txBody>
      </p:sp>
      <p:cxnSp>
        <p:nvCxnSpPr>
          <p:cNvPr id="5" name="Straight Connector 4"/>
          <p:cNvCxnSpPr/>
          <p:nvPr/>
        </p:nvCxnSpPr>
        <p:spPr>
          <a:xfrm>
            <a:off x="899592" y="1412776"/>
            <a:ext cx="7848872" cy="0"/>
          </a:xfrm>
          <a:prstGeom prst="line">
            <a:avLst/>
          </a:prstGeom>
          <a:ln w="57150">
            <a:solidFill>
              <a:srgbClr val="7D2248"/>
            </a:solidFill>
          </a:ln>
        </p:spPr>
        <p:style>
          <a:lnRef idx="1">
            <a:schemeClr val="accent1"/>
          </a:lnRef>
          <a:fillRef idx="0">
            <a:schemeClr val="accent1"/>
          </a:fillRef>
          <a:effectRef idx="0">
            <a:schemeClr val="accent1"/>
          </a:effectRef>
          <a:fontRef idx="minor">
            <a:schemeClr val="tx1"/>
          </a:fontRef>
        </p:style>
      </p:cxn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568" t="60521" r="92952" b="16513"/>
          <a:stretch/>
        </p:blipFill>
        <p:spPr bwMode="auto">
          <a:xfrm>
            <a:off x="0" y="3672270"/>
            <a:ext cx="424263" cy="2239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ubtitle 2"/>
          <p:cNvSpPr>
            <a:spLocks noGrp="1"/>
          </p:cNvSpPr>
          <p:nvPr>
            <p:ph type="subTitle" idx="1"/>
          </p:nvPr>
        </p:nvSpPr>
        <p:spPr>
          <a:xfrm>
            <a:off x="1043608" y="1700808"/>
            <a:ext cx="7704856" cy="3929082"/>
          </a:xfrm>
        </p:spPr>
        <p:txBody>
          <a:bodyPr>
            <a:normAutofit lnSpcReduction="10000"/>
          </a:bodyPr>
          <a:lstStyle/>
          <a:p>
            <a:pPr marL="457200" indent="-457200" algn="l">
              <a:buClr>
                <a:srgbClr val="7D2248"/>
              </a:buClr>
              <a:buFont typeface="Arial" panose="020B0604020202020204" pitchFamily="34" charset="0"/>
              <a:buChar char="•"/>
            </a:pPr>
            <a:r>
              <a:rPr lang="en-GB" sz="2800" dirty="0" smtClean="0">
                <a:solidFill>
                  <a:schemeClr val="tx1"/>
                </a:solidFill>
              </a:rPr>
              <a:t>Assess risks</a:t>
            </a:r>
          </a:p>
          <a:p>
            <a:pPr marL="914400" lvl="1" indent="-457200" algn="l">
              <a:buClr>
                <a:srgbClr val="7D2248"/>
              </a:buClr>
              <a:buFont typeface="Arial" panose="020B0604020202020204" pitchFamily="34" charset="0"/>
              <a:buChar char="•"/>
            </a:pPr>
            <a:r>
              <a:rPr lang="en-GB" sz="2400" dirty="0" smtClean="0">
                <a:solidFill>
                  <a:schemeClr val="tx1"/>
                </a:solidFill>
              </a:rPr>
              <a:t>DPIA</a:t>
            </a:r>
          </a:p>
          <a:p>
            <a:pPr marL="914400" lvl="1" indent="-457200" algn="l">
              <a:buClr>
                <a:srgbClr val="7D2248"/>
              </a:buClr>
              <a:buFont typeface="Arial" panose="020B0604020202020204" pitchFamily="34" charset="0"/>
              <a:buChar char="•"/>
            </a:pPr>
            <a:r>
              <a:rPr lang="en-GB" sz="2400" dirty="0" err="1" smtClean="0">
                <a:solidFill>
                  <a:schemeClr val="tx1"/>
                </a:solidFill>
              </a:rPr>
              <a:t>Morrisons</a:t>
            </a:r>
            <a:r>
              <a:rPr lang="en-GB" sz="2400" dirty="0" smtClean="0">
                <a:solidFill>
                  <a:schemeClr val="tx1"/>
                </a:solidFill>
              </a:rPr>
              <a:t> and </a:t>
            </a:r>
          </a:p>
          <a:p>
            <a:pPr lvl="1" algn="l">
              <a:buClr>
                <a:srgbClr val="7D2248"/>
              </a:buClr>
            </a:pPr>
            <a:r>
              <a:rPr lang="en-GB" sz="2400" dirty="0">
                <a:solidFill>
                  <a:schemeClr val="tx1"/>
                </a:solidFill>
              </a:rPr>
              <a:t>	</a:t>
            </a:r>
            <a:r>
              <a:rPr lang="en-GB" sz="2400" dirty="0" smtClean="0">
                <a:solidFill>
                  <a:schemeClr val="tx1"/>
                </a:solidFill>
              </a:rPr>
              <a:t>vicarious liability</a:t>
            </a:r>
          </a:p>
          <a:p>
            <a:pPr marL="914400" lvl="1" indent="-457200" algn="l">
              <a:buClr>
                <a:srgbClr val="7D2248"/>
              </a:buClr>
              <a:buFont typeface="Arial" panose="020B0604020202020204" pitchFamily="34" charset="0"/>
              <a:buChar char="•"/>
            </a:pPr>
            <a:r>
              <a:rPr lang="en-GB" sz="2400" dirty="0" smtClean="0">
                <a:solidFill>
                  <a:schemeClr val="tx1"/>
                </a:solidFill>
              </a:rPr>
              <a:t>Stress test</a:t>
            </a:r>
          </a:p>
          <a:p>
            <a:pPr marL="914400" lvl="1" indent="-457200" algn="l">
              <a:buClr>
                <a:srgbClr val="7D2248"/>
              </a:buClr>
              <a:buFont typeface="Arial" panose="020B0604020202020204" pitchFamily="34" charset="0"/>
              <a:buChar char="•"/>
            </a:pPr>
            <a:r>
              <a:rPr lang="en-GB" sz="2400" dirty="0" smtClean="0">
                <a:solidFill>
                  <a:schemeClr val="tx1"/>
                </a:solidFill>
              </a:rPr>
              <a:t>Data breaches</a:t>
            </a:r>
          </a:p>
          <a:p>
            <a:pPr marL="914400" lvl="1" indent="-457200" algn="l">
              <a:buClr>
                <a:srgbClr val="7D2248"/>
              </a:buClr>
              <a:buFont typeface="Arial" panose="020B0604020202020204" pitchFamily="34" charset="0"/>
              <a:buChar char="•"/>
            </a:pPr>
            <a:r>
              <a:rPr lang="en-GB" sz="2400" dirty="0">
                <a:solidFill>
                  <a:schemeClr val="tx1"/>
                </a:solidFill>
              </a:rPr>
              <a:t>Obligation to </a:t>
            </a:r>
            <a:r>
              <a:rPr lang="en-GB" sz="2400" dirty="0" smtClean="0">
                <a:solidFill>
                  <a:schemeClr val="tx1"/>
                </a:solidFill>
              </a:rPr>
              <a:t>report</a:t>
            </a:r>
          </a:p>
          <a:p>
            <a:pPr lvl="1" algn="l">
              <a:buClr>
                <a:srgbClr val="7D2248"/>
              </a:buClr>
            </a:pPr>
            <a:endParaRPr lang="en-GB" sz="2800" dirty="0">
              <a:solidFill>
                <a:schemeClr val="tx1"/>
              </a:solidFill>
            </a:endParaRPr>
          </a:p>
          <a:p>
            <a:pPr marL="457200" indent="-457200" algn="l">
              <a:buClr>
                <a:srgbClr val="7D2248"/>
              </a:buClr>
              <a:buFont typeface="Arial" panose="020B0604020202020204" pitchFamily="34" charset="0"/>
              <a:buChar char="•"/>
            </a:pPr>
            <a:r>
              <a:rPr lang="en-GB" sz="2800" dirty="0" smtClean="0">
                <a:solidFill>
                  <a:schemeClr val="tx1"/>
                </a:solidFill>
              </a:rPr>
              <a:t>Training</a:t>
            </a:r>
            <a:endParaRPr lang="en-GB" sz="2800" dirty="0">
              <a:solidFill>
                <a:schemeClr val="tx1"/>
              </a:solidFill>
            </a:endParaRPr>
          </a:p>
          <a:p>
            <a:pPr algn="l">
              <a:buClr>
                <a:srgbClr val="7D2248"/>
              </a:buClr>
            </a:pPr>
            <a:endParaRPr lang="en-GB" sz="2800" dirty="0" smtClean="0">
              <a:solidFill>
                <a:schemeClr val="tx1"/>
              </a:solidFill>
            </a:endParaRPr>
          </a:p>
          <a:p>
            <a:pPr algn="l">
              <a:buClr>
                <a:srgbClr val="7D2248"/>
              </a:buClr>
            </a:pPr>
            <a:endParaRPr lang="en-GB" sz="2800" dirty="0" smtClean="0">
              <a:solidFill>
                <a:schemeClr val="tx1"/>
              </a:solidFill>
            </a:endParaRPr>
          </a:p>
          <a:p>
            <a:pPr marL="457200" indent="-457200" algn="l">
              <a:buClr>
                <a:srgbClr val="7D2248"/>
              </a:buClr>
              <a:buFont typeface="Arial" panose="020B0604020202020204" pitchFamily="34" charset="0"/>
              <a:buChar char="•"/>
            </a:pPr>
            <a:endParaRPr lang="en-GB" sz="2800" dirty="0" smtClean="0">
              <a:solidFill>
                <a:schemeClr val="tx1"/>
              </a:solidFill>
            </a:endParaRPr>
          </a:p>
          <a:p>
            <a:pPr marL="457200" indent="-457200" algn="l">
              <a:buClr>
                <a:srgbClr val="7D2248"/>
              </a:buClr>
              <a:buFont typeface="Arial" panose="020B0604020202020204" pitchFamily="34" charset="0"/>
              <a:buChar char="•"/>
            </a:pPr>
            <a:endParaRPr lang="en-GB" sz="2800" dirty="0">
              <a:solidFill>
                <a:schemeClr val="tx1"/>
              </a:solidFill>
            </a:endParaRPr>
          </a:p>
          <a:p>
            <a:pPr algn="l">
              <a:buClr>
                <a:srgbClr val="7D2248"/>
              </a:buClr>
            </a:pPr>
            <a:endParaRPr lang="en-GB" sz="2800" dirty="0" smtClean="0">
              <a:solidFill>
                <a:schemeClr val="tx1"/>
              </a:solidFill>
            </a:endParaRPr>
          </a:p>
          <a:p>
            <a:pPr marL="457200" indent="-457200" algn="l">
              <a:buClr>
                <a:srgbClr val="7D2248"/>
              </a:buClr>
              <a:buFont typeface="Arial" panose="020B0604020202020204" pitchFamily="34" charset="0"/>
              <a:buChar char="•"/>
            </a:pPr>
            <a:endParaRPr lang="en-GB" sz="3700" b="1" dirty="0" smtClean="0">
              <a:solidFill>
                <a:schemeClr val="tx1"/>
              </a:solidFill>
            </a:endParaRPr>
          </a:p>
        </p:txBody>
      </p:sp>
      <p:sp>
        <p:nvSpPr>
          <p:cNvPr id="3" name="AutoShape 2" descr="Image result for penalty fine">
            <a:hlinkClick r:id="rId3"/>
          </p:cNvPr>
          <p:cNvSpPr>
            <a:spLocks noChangeAspect="1" noChangeArrowheads="1"/>
          </p:cNvSpPr>
          <p:nvPr/>
        </p:nvSpPr>
        <p:spPr bwMode="auto">
          <a:xfrm>
            <a:off x="53975" y="-1341438"/>
            <a:ext cx="4295775" cy="2800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AutoShape 4" descr="Image result for penalty fine">
            <a:hlinkClick r:id="rId3"/>
          </p:cNvPr>
          <p:cNvSpPr>
            <a:spLocks noChangeAspect="1" noChangeArrowheads="1"/>
          </p:cNvSpPr>
          <p:nvPr/>
        </p:nvSpPr>
        <p:spPr bwMode="auto">
          <a:xfrm>
            <a:off x="206375" y="-1189038"/>
            <a:ext cx="4295775" cy="2800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AutoShape 2" descr="Image result for hacker">
            <a:hlinkClick r:id="rId4"/>
          </p:cNvPr>
          <p:cNvSpPr>
            <a:spLocks noChangeAspect="1" noChangeArrowheads="1"/>
          </p:cNvSpPr>
          <p:nvPr/>
        </p:nvSpPr>
        <p:spPr bwMode="auto">
          <a:xfrm>
            <a:off x="155575" y="-1371600"/>
            <a:ext cx="4295775" cy="2867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2060848"/>
            <a:ext cx="3535507" cy="2352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17313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60648"/>
            <a:ext cx="7772400" cy="1470025"/>
          </a:xfrm>
        </p:spPr>
        <p:txBody>
          <a:bodyPr/>
          <a:lstStyle/>
          <a:p>
            <a:r>
              <a:rPr lang="en-GB" dirty="0" smtClean="0">
                <a:solidFill>
                  <a:srgbClr val="7D2248"/>
                </a:solidFill>
              </a:rPr>
              <a:t>GDPR – practical tips</a:t>
            </a:r>
            <a:endParaRPr lang="en-GB" dirty="0">
              <a:solidFill>
                <a:srgbClr val="7D2248"/>
              </a:solidFill>
            </a:endParaRPr>
          </a:p>
        </p:txBody>
      </p:sp>
      <p:cxnSp>
        <p:nvCxnSpPr>
          <p:cNvPr id="5" name="Straight Connector 4"/>
          <p:cNvCxnSpPr/>
          <p:nvPr/>
        </p:nvCxnSpPr>
        <p:spPr>
          <a:xfrm>
            <a:off x="899592" y="1412776"/>
            <a:ext cx="7848872" cy="0"/>
          </a:xfrm>
          <a:prstGeom prst="line">
            <a:avLst/>
          </a:prstGeom>
          <a:ln w="57150">
            <a:solidFill>
              <a:srgbClr val="7D2248"/>
            </a:solidFill>
          </a:ln>
        </p:spPr>
        <p:style>
          <a:lnRef idx="1">
            <a:schemeClr val="accent1"/>
          </a:lnRef>
          <a:fillRef idx="0">
            <a:schemeClr val="accent1"/>
          </a:fillRef>
          <a:effectRef idx="0">
            <a:schemeClr val="accent1"/>
          </a:effectRef>
          <a:fontRef idx="minor">
            <a:schemeClr val="tx1"/>
          </a:fontRef>
        </p:style>
      </p:cxn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568" t="60521" r="92952" b="16513"/>
          <a:stretch/>
        </p:blipFill>
        <p:spPr bwMode="auto">
          <a:xfrm>
            <a:off x="0" y="3672270"/>
            <a:ext cx="424263" cy="2239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ubtitle 2"/>
          <p:cNvSpPr>
            <a:spLocks noGrp="1"/>
          </p:cNvSpPr>
          <p:nvPr>
            <p:ph type="subTitle" idx="1"/>
          </p:nvPr>
        </p:nvSpPr>
        <p:spPr>
          <a:xfrm>
            <a:off x="1043608" y="3672270"/>
            <a:ext cx="7704856" cy="2132994"/>
          </a:xfrm>
        </p:spPr>
        <p:txBody>
          <a:bodyPr>
            <a:normAutofit/>
          </a:bodyPr>
          <a:lstStyle/>
          <a:p>
            <a:pPr marL="457200" indent="-457200" algn="l">
              <a:buClr>
                <a:srgbClr val="7D2248"/>
              </a:buClr>
              <a:buFont typeface="Arial" panose="020B0604020202020204" pitchFamily="34" charset="0"/>
              <a:buChar char="•"/>
            </a:pPr>
            <a:r>
              <a:rPr lang="en-GB" sz="2800" dirty="0" smtClean="0">
                <a:solidFill>
                  <a:schemeClr val="tx1"/>
                </a:solidFill>
              </a:rPr>
              <a:t>Prepare</a:t>
            </a:r>
          </a:p>
          <a:p>
            <a:pPr marL="457200" indent="-457200" algn="l">
              <a:buClr>
                <a:srgbClr val="7D2248"/>
              </a:buClr>
              <a:buFont typeface="Arial" panose="020B0604020202020204" pitchFamily="34" charset="0"/>
              <a:buChar char="•"/>
            </a:pPr>
            <a:r>
              <a:rPr lang="en-GB" sz="2800" dirty="0" smtClean="0">
                <a:solidFill>
                  <a:schemeClr val="tx1"/>
                </a:solidFill>
              </a:rPr>
              <a:t>Be aware of scope</a:t>
            </a:r>
          </a:p>
          <a:p>
            <a:pPr marL="457200" indent="-457200" algn="l">
              <a:buClr>
                <a:srgbClr val="7D2248"/>
              </a:buClr>
              <a:buFont typeface="Arial" panose="020B0604020202020204" pitchFamily="34" charset="0"/>
              <a:buChar char="•"/>
            </a:pPr>
            <a:r>
              <a:rPr lang="en-GB" sz="2800" dirty="0" smtClean="0">
                <a:solidFill>
                  <a:schemeClr val="tx1"/>
                </a:solidFill>
              </a:rPr>
              <a:t>30 days, but scope for extension</a:t>
            </a:r>
          </a:p>
          <a:p>
            <a:pPr marL="457200" indent="-457200" algn="l">
              <a:buClr>
                <a:srgbClr val="7D2248"/>
              </a:buClr>
              <a:buFont typeface="Arial" panose="020B0604020202020204" pitchFamily="34" charset="0"/>
              <a:buChar char="•"/>
            </a:pPr>
            <a:r>
              <a:rPr lang="en-GB" sz="2800" dirty="0" smtClean="0">
                <a:solidFill>
                  <a:schemeClr val="tx1"/>
                </a:solidFill>
              </a:rPr>
              <a:t>Exemptions to disclosure</a:t>
            </a:r>
          </a:p>
          <a:p>
            <a:pPr marL="457200" indent="-457200" algn="l">
              <a:buClr>
                <a:srgbClr val="7D2248"/>
              </a:buClr>
              <a:buFont typeface="Arial" panose="020B0604020202020204" pitchFamily="34" charset="0"/>
              <a:buChar char="•"/>
            </a:pPr>
            <a:endParaRPr lang="en-GB" sz="2800" dirty="0" smtClean="0">
              <a:solidFill>
                <a:schemeClr val="tx1"/>
              </a:solidFill>
            </a:endParaRPr>
          </a:p>
          <a:p>
            <a:pPr marL="457200" indent="-457200" algn="l">
              <a:buClr>
                <a:srgbClr val="7D2248"/>
              </a:buClr>
              <a:buFont typeface="Arial" panose="020B0604020202020204" pitchFamily="34" charset="0"/>
              <a:buChar char="•"/>
            </a:pPr>
            <a:endParaRPr lang="en-GB" sz="2800" dirty="0">
              <a:solidFill>
                <a:schemeClr val="tx1"/>
              </a:solidFill>
            </a:endParaRPr>
          </a:p>
          <a:p>
            <a:pPr algn="l">
              <a:buClr>
                <a:srgbClr val="7D2248"/>
              </a:buClr>
            </a:pPr>
            <a:endParaRPr lang="en-GB" sz="2800" dirty="0" smtClean="0">
              <a:solidFill>
                <a:schemeClr val="tx1"/>
              </a:solidFill>
            </a:endParaRPr>
          </a:p>
          <a:p>
            <a:pPr marL="457200" indent="-457200" algn="l">
              <a:buClr>
                <a:srgbClr val="7D2248"/>
              </a:buClr>
              <a:buFont typeface="Arial" panose="020B0604020202020204" pitchFamily="34" charset="0"/>
              <a:buChar char="•"/>
            </a:pPr>
            <a:endParaRPr lang="en-GB" sz="3700" b="1" dirty="0" smtClean="0">
              <a:solidFill>
                <a:schemeClr val="tx1"/>
              </a:solidFill>
            </a:endParaRPr>
          </a:p>
        </p:txBody>
      </p:sp>
      <p:sp>
        <p:nvSpPr>
          <p:cNvPr id="3" name="AutoShape 2" descr="Image result for penalty fine">
            <a:hlinkClick r:id="rId3"/>
          </p:cNvPr>
          <p:cNvSpPr>
            <a:spLocks noChangeAspect="1" noChangeArrowheads="1"/>
          </p:cNvSpPr>
          <p:nvPr/>
        </p:nvSpPr>
        <p:spPr bwMode="auto">
          <a:xfrm>
            <a:off x="53975" y="-1341438"/>
            <a:ext cx="4295775" cy="2800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AutoShape 4" descr="Image result for penalty fine">
            <a:hlinkClick r:id="rId3"/>
          </p:cNvPr>
          <p:cNvSpPr>
            <a:spLocks noChangeAspect="1" noChangeArrowheads="1"/>
          </p:cNvSpPr>
          <p:nvPr/>
        </p:nvSpPr>
        <p:spPr bwMode="auto">
          <a:xfrm>
            <a:off x="206375" y="-1189038"/>
            <a:ext cx="4295775" cy="2800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AutoShape 2" descr="Image result for hacker">
            <a:hlinkClick r:id="rId4"/>
          </p:cNvPr>
          <p:cNvSpPr>
            <a:spLocks noChangeAspect="1" noChangeArrowheads="1"/>
          </p:cNvSpPr>
          <p:nvPr/>
        </p:nvSpPr>
        <p:spPr bwMode="auto">
          <a:xfrm>
            <a:off x="155575" y="-1371600"/>
            <a:ext cx="4295775" cy="2867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4098" name="Picture 2" descr="Image result for subject access request">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5252" b="-14490"/>
          <a:stretch/>
        </p:blipFill>
        <p:spPr bwMode="auto">
          <a:xfrm>
            <a:off x="2483768" y="1916832"/>
            <a:ext cx="4040672" cy="1726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0783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57249"/>
            <a:ext cx="7772400" cy="1470025"/>
          </a:xfrm>
        </p:spPr>
        <p:txBody>
          <a:bodyPr/>
          <a:lstStyle/>
          <a:p>
            <a:r>
              <a:rPr lang="en-GB" dirty="0" smtClean="0">
                <a:solidFill>
                  <a:srgbClr val="7D2248"/>
                </a:solidFill>
              </a:rPr>
              <a:t>Registration</a:t>
            </a:r>
            <a:endParaRPr lang="en-GB" dirty="0">
              <a:solidFill>
                <a:srgbClr val="7D2248"/>
              </a:solidFill>
            </a:endParaRPr>
          </a:p>
        </p:txBody>
      </p:sp>
      <p:cxnSp>
        <p:nvCxnSpPr>
          <p:cNvPr id="5" name="Straight Connector 4"/>
          <p:cNvCxnSpPr/>
          <p:nvPr/>
        </p:nvCxnSpPr>
        <p:spPr>
          <a:xfrm>
            <a:off x="899592" y="1412776"/>
            <a:ext cx="7848872" cy="0"/>
          </a:xfrm>
          <a:prstGeom prst="line">
            <a:avLst/>
          </a:prstGeom>
          <a:ln w="57150">
            <a:solidFill>
              <a:srgbClr val="7D2248"/>
            </a:solidFill>
          </a:ln>
        </p:spPr>
        <p:style>
          <a:lnRef idx="1">
            <a:schemeClr val="accent1"/>
          </a:lnRef>
          <a:fillRef idx="0">
            <a:schemeClr val="accent1"/>
          </a:fillRef>
          <a:effectRef idx="0">
            <a:schemeClr val="accent1"/>
          </a:effectRef>
          <a:fontRef idx="minor">
            <a:schemeClr val="tx1"/>
          </a:fontRef>
        </p:style>
      </p:cxn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568" t="60521" r="92952" b="16513"/>
          <a:stretch/>
        </p:blipFill>
        <p:spPr bwMode="auto">
          <a:xfrm>
            <a:off x="-36512" y="3672270"/>
            <a:ext cx="424263" cy="2239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Subtitle 2"/>
          <p:cNvSpPr txBox="1">
            <a:spLocks/>
          </p:cNvSpPr>
          <p:nvPr/>
        </p:nvSpPr>
        <p:spPr>
          <a:xfrm>
            <a:off x="827584" y="2316510"/>
            <a:ext cx="5914132" cy="373871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14350" indent="-514350" algn="l">
              <a:buClr>
                <a:srgbClr val="7D2248"/>
              </a:buClr>
              <a:buFont typeface="Arial" panose="020B0604020202020204" pitchFamily="34" charset="0"/>
              <a:buChar char="•"/>
            </a:pPr>
            <a:r>
              <a:rPr lang="en-GB" sz="2800" dirty="0" smtClean="0">
                <a:solidFill>
                  <a:schemeClr val="tx1"/>
                </a:solidFill>
              </a:rPr>
              <a:t>Are you registered with ICO</a:t>
            </a:r>
            <a:r>
              <a:rPr lang="en-GB" sz="2800" dirty="0" smtClean="0">
                <a:solidFill>
                  <a:schemeClr val="tx1"/>
                </a:solidFill>
              </a:rPr>
              <a:t>? Many businesses will need to register – CCTV use is one of th</a:t>
            </a:r>
            <a:r>
              <a:rPr lang="en-GB" sz="2800" dirty="0" smtClean="0">
                <a:solidFill>
                  <a:schemeClr val="tx1"/>
                </a:solidFill>
              </a:rPr>
              <a:t>e requirements.</a:t>
            </a:r>
            <a:endParaRPr lang="en-GB" sz="2800" dirty="0" smtClean="0">
              <a:solidFill>
                <a:schemeClr val="tx1"/>
              </a:solidFill>
            </a:endParaRPr>
          </a:p>
          <a:p>
            <a:pPr marL="514350" indent="-514350" algn="l">
              <a:buClr>
                <a:srgbClr val="7D2248"/>
              </a:buClr>
              <a:buFont typeface="Arial" panose="020B0604020202020204" pitchFamily="34" charset="0"/>
              <a:buChar char="•"/>
            </a:pPr>
            <a:r>
              <a:rPr lang="en-GB" sz="2800" dirty="0" smtClean="0">
                <a:solidFill>
                  <a:schemeClr val="tx1"/>
                </a:solidFill>
              </a:rPr>
              <a:t>Post </a:t>
            </a:r>
            <a:r>
              <a:rPr lang="en-GB" sz="2800" dirty="0" smtClean="0">
                <a:solidFill>
                  <a:schemeClr val="tx1"/>
                </a:solidFill>
              </a:rPr>
              <a:t>May 2018 – data protection </a:t>
            </a:r>
            <a:r>
              <a:rPr lang="en-GB" sz="2800" dirty="0" smtClean="0">
                <a:solidFill>
                  <a:schemeClr val="tx1"/>
                </a:solidFill>
              </a:rPr>
              <a:t>fee - £35 (except for large businesses)</a:t>
            </a:r>
            <a:endParaRPr lang="en-GB" sz="2800" dirty="0" smtClean="0">
              <a:solidFill>
                <a:schemeClr val="tx1"/>
              </a:solidFill>
            </a:endParaRPr>
          </a:p>
          <a:p>
            <a:pPr marL="514350" indent="-514350" algn="l">
              <a:buClr>
                <a:srgbClr val="7D2248"/>
              </a:buClr>
              <a:buFont typeface="Arial" panose="020B0604020202020204" pitchFamily="34" charset="0"/>
              <a:buChar char="•"/>
            </a:pPr>
            <a:endParaRPr lang="en-GB" sz="2800" dirty="0">
              <a:solidFill>
                <a:schemeClr val="tx1"/>
              </a:solidFill>
            </a:endParaRPr>
          </a:p>
        </p:txBody>
      </p:sp>
      <p:sp>
        <p:nvSpPr>
          <p:cNvPr id="8" name="TextBox 7"/>
          <p:cNvSpPr txBox="1"/>
          <p:nvPr/>
        </p:nvSpPr>
        <p:spPr>
          <a:xfrm>
            <a:off x="890116" y="1628800"/>
            <a:ext cx="7858347" cy="369332"/>
          </a:xfrm>
          <a:prstGeom prst="rect">
            <a:avLst/>
          </a:prstGeom>
          <a:solidFill>
            <a:srgbClr val="7D2248"/>
          </a:solidFill>
        </p:spPr>
        <p:txBody>
          <a:bodyPr wrap="square" rtlCol="0">
            <a:spAutoFit/>
          </a:bodyPr>
          <a:lstStyle/>
          <a:p>
            <a:r>
              <a:rPr lang="en-GB" dirty="0" smtClean="0">
                <a:solidFill>
                  <a:schemeClr val="bg1"/>
                </a:solidFill>
              </a:rPr>
              <a:t>Key Points</a:t>
            </a:r>
            <a:endParaRPr lang="en-GB" dirty="0">
              <a:solidFill>
                <a:schemeClr val="bg1"/>
              </a:solidFill>
            </a:endParaRPr>
          </a:p>
        </p:txBody>
      </p:sp>
    </p:spTree>
    <p:extLst>
      <p:ext uri="{BB962C8B-B14F-4D97-AF65-F5344CB8AC3E}">
        <p14:creationId xmlns:p14="http://schemas.microsoft.com/office/powerpoint/2010/main" val="33035441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88640"/>
            <a:ext cx="7772400" cy="1470025"/>
          </a:xfrm>
        </p:spPr>
        <p:txBody>
          <a:bodyPr/>
          <a:lstStyle/>
          <a:p>
            <a:r>
              <a:rPr lang="en-GB" dirty="0" smtClean="0">
                <a:solidFill>
                  <a:srgbClr val="7D2248"/>
                </a:solidFill>
              </a:rPr>
              <a:t>Questions?</a:t>
            </a:r>
            <a:endParaRPr lang="en-GB" dirty="0">
              <a:solidFill>
                <a:srgbClr val="7D2248"/>
              </a:solidFill>
            </a:endParaRPr>
          </a:p>
        </p:txBody>
      </p:sp>
      <p:cxnSp>
        <p:nvCxnSpPr>
          <p:cNvPr id="5" name="Straight Connector 4"/>
          <p:cNvCxnSpPr/>
          <p:nvPr/>
        </p:nvCxnSpPr>
        <p:spPr>
          <a:xfrm>
            <a:off x="899592" y="1412776"/>
            <a:ext cx="7848872" cy="0"/>
          </a:xfrm>
          <a:prstGeom prst="line">
            <a:avLst/>
          </a:prstGeom>
          <a:ln w="57150">
            <a:solidFill>
              <a:srgbClr val="7D2248"/>
            </a:solidFill>
          </a:ln>
        </p:spPr>
        <p:style>
          <a:lnRef idx="1">
            <a:schemeClr val="accent1"/>
          </a:lnRef>
          <a:fillRef idx="0">
            <a:schemeClr val="accent1"/>
          </a:fillRef>
          <a:effectRef idx="0">
            <a:schemeClr val="accent1"/>
          </a:effectRef>
          <a:fontRef idx="minor">
            <a:schemeClr val="tx1"/>
          </a:fontRef>
        </p:style>
      </p:cxn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568" t="60521" r="92952" b="16513"/>
          <a:stretch/>
        </p:blipFill>
        <p:spPr bwMode="auto">
          <a:xfrm>
            <a:off x="-36512" y="3672270"/>
            <a:ext cx="424263" cy="2239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Subtitle 2"/>
          <p:cNvSpPr txBox="1">
            <a:spLocks/>
          </p:cNvSpPr>
          <p:nvPr/>
        </p:nvSpPr>
        <p:spPr>
          <a:xfrm>
            <a:off x="915050" y="1802911"/>
            <a:ext cx="7545382" cy="385833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14350" indent="-514350" algn="l">
              <a:buClr>
                <a:srgbClr val="7D2248"/>
              </a:buClr>
              <a:buFont typeface="Arial" panose="020B0604020202020204" pitchFamily="34" charset="0"/>
              <a:buChar char="•"/>
            </a:pPr>
            <a:endParaRPr lang="en-GB" sz="2200" dirty="0" smtClean="0">
              <a:solidFill>
                <a:schemeClr val="tx1"/>
              </a:solidFill>
            </a:endParaRPr>
          </a:p>
          <a:p>
            <a:pPr marL="971550" lvl="1" indent="-514350" algn="l">
              <a:buClr>
                <a:srgbClr val="7D2248"/>
              </a:buClr>
              <a:buFont typeface="Arial" panose="020B0604020202020204" pitchFamily="34" charset="0"/>
              <a:buChar char="•"/>
            </a:pPr>
            <a:endParaRPr lang="en-GB" sz="2200" dirty="0" smtClean="0">
              <a:solidFill>
                <a:schemeClr val="tx1"/>
              </a:solidFill>
            </a:endParaRPr>
          </a:p>
          <a:p>
            <a:pPr marL="971550" lvl="1" indent="-514350" algn="l">
              <a:buClr>
                <a:srgbClr val="7D2248"/>
              </a:buClr>
              <a:buFont typeface="Arial" panose="020B0604020202020204" pitchFamily="34" charset="0"/>
              <a:buChar char="•"/>
            </a:pPr>
            <a:r>
              <a:rPr lang="en-GB" sz="2200" dirty="0" smtClean="0">
                <a:solidFill>
                  <a:schemeClr val="tx1"/>
                </a:solidFill>
              </a:rPr>
              <a:t>David Morgan</a:t>
            </a:r>
          </a:p>
          <a:p>
            <a:pPr marL="971550" lvl="1" indent="-514350" algn="l">
              <a:buClr>
                <a:srgbClr val="7D2248"/>
              </a:buClr>
              <a:buFont typeface="Arial" panose="020B0604020202020204" pitchFamily="34" charset="0"/>
              <a:buChar char="•"/>
            </a:pPr>
            <a:r>
              <a:rPr lang="en-GB" sz="2200" dirty="0" smtClean="0">
                <a:solidFill>
                  <a:schemeClr val="tx1"/>
                </a:solidFill>
                <a:hlinkClick r:id="rId3"/>
              </a:rPr>
              <a:t>davidmorgan@girlings.com</a:t>
            </a:r>
            <a:r>
              <a:rPr lang="en-GB" sz="2200" dirty="0" smtClean="0">
                <a:solidFill>
                  <a:schemeClr val="tx1"/>
                </a:solidFill>
              </a:rPr>
              <a:t>	</a:t>
            </a:r>
          </a:p>
          <a:p>
            <a:pPr marL="971550" lvl="1" indent="-514350" algn="l">
              <a:buClr>
                <a:srgbClr val="7D2248"/>
              </a:buClr>
              <a:buFont typeface="Arial" panose="020B0604020202020204" pitchFamily="34" charset="0"/>
              <a:buChar char="•"/>
            </a:pPr>
            <a:r>
              <a:rPr lang="en-GB" sz="2200" dirty="0" smtClean="0">
                <a:solidFill>
                  <a:schemeClr val="tx1"/>
                </a:solidFill>
              </a:rPr>
              <a:t>01233 664711</a:t>
            </a:r>
          </a:p>
          <a:p>
            <a:pPr marL="514350" indent="-514350" algn="l">
              <a:buClr>
                <a:srgbClr val="7D2248"/>
              </a:buClr>
              <a:buFont typeface="Arial" panose="020B0604020202020204" pitchFamily="34" charset="0"/>
              <a:buAutoNum type="arabicPeriod"/>
            </a:pPr>
            <a:endParaRPr lang="en-GB" sz="2800" dirty="0" smtClean="0">
              <a:solidFill>
                <a:schemeClr val="tx1"/>
              </a:solidFill>
            </a:endParaRPr>
          </a:p>
        </p:txBody>
      </p:sp>
    </p:spTree>
    <p:extLst>
      <p:ext uri="{BB962C8B-B14F-4D97-AF65-F5344CB8AC3E}">
        <p14:creationId xmlns:p14="http://schemas.microsoft.com/office/powerpoint/2010/main" val="25477473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cxnSp>
        <p:nvCxnSpPr>
          <p:cNvPr id="5" name="Straight Connector 4"/>
          <p:cNvCxnSpPr/>
          <p:nvPr/>
        </p:nvCxnSpPr>
        <p:spPr>
          <a:xfrm>
            <a:off x="0" y="6021288"/>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6512" y="-315416"/>
            <a:ext cx="9231188" cy="7272808"/>
          </a:xfrm>
          <a:prstGeom prst="rect">
            <a:avLst/>
          </a:prstGeom>
          <a:solidFill>
            <a:srgbClr val="7D22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2987824" y="2852936"/>
            <a:ext cx="4680520" cy="707886"/>
          </a:xfrm>
          <a:prstGeom prst="rect">
            <a:avLst/>
          </a:prstGeom>
          <a:noFill/>
        </p:spPr>
        <p:txBody>
          <a:bodyPr wrap="square" rtlCol="0">
            <a:spAutoFit/>
          </a:bodyPr>
          <a:lstStyle/>
          <a:p>
            <a:r>
              <a:rPr lang="en-GB" sz="4000" dirty="0" smtClean="0">
                <a:solidFill>
                  <a:schemeClr val="bg1"/>
                </a:solidFill>
              </a:rPr>
              <a:t>girlings.com</a:t>
            </a:r>
            <a:endParaRPr lang="en-GB" sz="4000" dirty="0">
              <a:solidFill>
                <a:schemeClr val="bg1"/>
              </a:solidFill>
            </a:endParaRPr>
          </a:p>
        </p:txBody>
      </p:sp>
    </p:spTree>
    <p:extLst>
      <p:ext uri="{BB962C8B-B14F-4D97-AF65-F5344CB8AC3E}">
        <p14:creationId xmlns:p14="http://schemas.microsoft.com/office/powerpoint/2010/main" val="1798292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60648"/>
            <a:ext cx="7772400" cy="1470025"/>
          </a:xfrm>
        </p:spPr>
        <p:txBody>
          <a:bodyPr/>
          <a:lstStyle/>
          <a:p>
            <a:r>
              <a:rPr lang="en-GB" dirty="0" smtClean="0">
                <a:solidFill>
                  <a:srgbClr val="7D2248"/>
                </a:solidFill>
              </a:rPr>
              <a:t>GDPR</a:t>
            </a:r>
            <a:endParaRPr lang="en-GB" dirty="0">
              <a:solidFill>
                <a:srgbClr val="7D2248"/>
              </a:solidFill>
            </a:endParaRPr>
          </a:p>
        </p:txBody>
      </p:sp>
      <p:cxnSp>
        <p:nvCxnSpPr>
          <p:cNvPr id="5" name="Straight Connector 4"/>
          <p:cNvCxnSpPr/>
          <p:nvPr/>
        </p:nvCxnSpPr>
        <p:spPr>
          <a:xfrm>
            <a:off x="899592" y="1412776"/>
            <a:ext cx="7848872" cy="0"/>
          </a:xfrm>
          <a:prstGeom prst="line">
            <a:avLst/>
          </a:prstGeom>
          <a:ln w="57150">
            <a:solidFill>
              <a:srgbClr val="7D2248"/>
            </a:solidFill>
          </a:ln>
        </p:spPr>
        <p:style>
          <a:lnRef idx="1">
            <a:schemeClr val="accent1"/>
          </a:lnRef>
          <a:fillRef idx="0">
            <a:schemeClr val="accent1"/>
          </a:fillRef>
          <a:effectRef idx="0">
            <a:schemeClr val="accent1"/>
          </a:effectRef>
          <a:fontRef idx="minor">
            <a:schemeClr val="tx1"/>
          </a:fontRef>
        </p:style>
      </p:cxn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568" t="60521" r="92952" b="16513"/>
          <a:stretch/>
        </p:blipFill>
        <p:spPr bwMode="auto">
          <a:xfrm>
            <a:off x="0" y="3672270"/>
            <a:ext cx="424263" cy="2239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ubtitle 2"/>
          <p:cNvSpPr>
            <a:spLocks noGrp="1"/>
          </p:cNvSpPr>
          <p:nvPr>
            <p:ph type="subTitle" idx="1"/>
          </p:nvPr>
        </p:nvSpPr>
        <p:spPr>
          <a:xfrm>
            <a:off x="1043608" y="1700808"/>
            <a:ext cx="3312368" cy="3929082"/>
          </a:xfrm>
        </p:spPr>
        <p:txBody>
          <a:bodyPr>
            <a:normAutofit/>
          </a:bodyPr>
          <a:lstStyle/>
          <a:p>
            <a:pPr marL="457200" indent="-457200" algn="l">
              <a:buClr>
                <a:srgbClr val="7D2248"/>
              </a:buClr>
              <a:buFont typeface="Arial" panose="020B0604020202020204" pitchFamily="34" charset="0"/>
              <a:buChar char="•"/>
            </a:pPr>
            <a:endParaRPr lang="en-GB" sz="2800" dirty="0">
              <a:solidFill>
                <a:schemeClr val="tx1"/>
              </a:solidFill>
            </a:endParaRPr>
          </a:p>
          <a:p>
            <a:pPr marL="457200" indent="-457200" algn="l">
              <a:buClr>
                <a:srgbClr val="7D2248"/>
              </a:buClr>
              <a:buFont typeface="Arial" panose="020B0604020202020204" pitchFamily="34" charset="0"/>
              <a:buChar char="•"/>
            </a:pPr>
            <a:r>
              <a:rPr lang="en-GB" sz="2800" dirty="0" smtClean="0">
                <a:solidFill>
                  <a:schemeClr val="tx1"/>
                </a:solidFill>
              </a:rPr>
              <a:t>Don’t panic</a:t>
            </a:r>
          </a:p>
          <a:p>
            <a:pPr marL="457200" indent="-457200" algn="l">
              <a:buClr>
                <a:srgbClr val="7D2248"/>
              </a:buClr>
              <a:buFont typeface="Arial" panose="020B0604020202020204" pitchFamily="34" charset="0"/>
              <a:buChar char="•"/>
            </a:pPr>
            <a:endParaRPr lang="en-GB" sz="2800" dirty="0">
              <a:solidFill>
                <a:schemeClr val="tx1"/>
              </a:solidFill>
            </a:endParaRPr>
          </a:p>
          <a:p>
            <a:pPr marL="457200" indent="-457200" algn="l">
              <a:buClr>
                <a:srgbClr val="7D2248"/>
              </a:buClr>
              <a:buFont typeface="Arial" panose="020B0604020202020204" pitchFamily="34" charset="0"/>
              <a:buChar char="•"/>
            </a:pPr>
            <a:r>
              <a:rPr lang="en-GB" sz="2800" dirty="0" smtClean="0">
                <a:solidFill>
                  <a:schemeClr val="tx1"/>
                </a:solidFill>
              </a:rPr>
              <a:t>But take seriously</a:t>
            </a:r>
          </a:p>
          <a:p>
            <a:pPr algn="l">
              <a:buClr>
                <a:srgbClr val="7D2248"/>
              </a:buClr>
            </a:pPr>
            <a:endParaRPr lang="en-GB" sz="2800" dirty="0" smtClean="0">
              <a:solidFill>
                <a:schemeClr val="tx1"/>
              </a:solidFill>
            </a:endParaRPr>
          </a:p>
          <a:p>
            <a:pPr marL="457200" indent="-457200" algn="l">
              <a:buClr>
                <a:srgbClr val="7D2248"/>
              </a:buClr>
              <a:buFont typeface="Arial" panose="020B0604020202020204" pitchFamily="34" charset="0"/>
              <a:buChar char="•"/>
            </a:pPr>
            <a:r>
              <a:rPr lang="en-GB" sz="2800" dirty="0" smtClean="0">
                <a:solidFill>
                  <a:schemeClr val="tx1"/>
                </a:solidFill>
              </a:rPr>
              <a:t>Penalties</a:t>
            </a:r>
          </a:p>
          <a:p>
            <a:pPr marL="457200" indent="-457200" algn="l">
              <a:buClr>
                <a:srgbClr val="7D2248"/>
              </a:buClr>
              <a:buFont typeface="Arial" panose="020B0604020202020204" pitchFamily="34" charset="0"/>
              <a:buChar char="•"/>
            </a:pPr>
            <a:endParaRPr lang="en-GB" sz="2800" dirty="0" smtClean="0">
              <a:solidFill>
                <a:schemeClr val="tx1"/>
              </a:solidFill>
            </a:endParaRPr>
          </a:p>
          <a:p>
            <a:pPr marL="457200" indent="-457200" algn="l">
              <a:buClr>
                <a:srgbClr val="7D2248"/>
              </a:buClr>
              <a:buFont typeface="Arial" panose="020B0604020202020204" pitchFamily="34" charset="0"/>
              <a:buChar char="•"/>
            </a:pPr>
            <a:endParaRPr lang="en-GB" sz="2800" dirty="0">
              <a:solidFill>
                <a:schemeClr val="tx1"/>
              </a:solidFill>
            </a:endParaRPr>
          </a:p>
          <a:p>
            <a:pPr algn="l">
              <a:buClr>
                <a:srgbClr val="7D2248"/>
              </a:buClr>
            </a:pPr>
            <a:endParaRPr lang="en-GB" sz="2800" dirty="0" smtClean="0">
              <a:solidFill>
                <a:schemeClr val="tx1"/>
              </a:solidFill>
            </a:endParaRPr>
          </a:p>
          <a:p>
            <a:pPr marL="457200" indent="-457200" algn="l">
              <a:buClr>
                <a:srgbClr val="7D2248"/>
              </a:buClr>
              <a:buFont typeface="Arial" panose="020B0604020202020204" pitchFamily="34" charset="0"/>
              <a:buChar char="•"/>
            </a:pPr>
            <a:endParaRPr lang="en-GB" sz="3700" b="1" dirty="0" smtClean="0">
              <a:solidFill>
                <a:schemeClr val="tx1"/>
              </a:solidFill>
            </a:endParaRPr>
          </a:p>
        </p:txBody>
      </p:sp>
      <p:sp>
        <p:nvSpPr>
          <p:cNvPr id="3" name="AutoShape 2" descr="Image result for penalty fine">
            <a:hlinkClick r:id="rId3"/>
          </p:cNvPr>
          <p:cNvSpPr>
            <a:spLocks noChangeAspect="1" noChangeArrowheads="1"/>
          </p:cNvSpPr>
          <p:nvPr/>
        </p:nvSpPr>
        <p:spPr bwMode="auto">
          <a:xfrm>
            <a:off x="53975" y="-1341438"/>
            <a:ext cx="4295775" cy="2800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AutoShape 4" descr="Image result for penalty fine">
            <a:hlinkClick r:id="rId3"/>
          </p:cNvPr>
          <p:cNvSpPr>
            <a:spLocks noChangeAspect="1" noChangeArrowheads="1"/>
          </p:cNvSpPr>
          <p:nvPr/>
        </p:nvSpPr>
        <p:spPr bwMode="auto">
          <a:xfrm>
            <a:off x="206375" y="-1189038"/>
            <a:ext cx="4295775" cy="2800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030" name="Picture 6" descr="Image result for penalty fin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2" y="2060848"/>
            <a:ext cx="4295775" cy="2800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631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60648"/>
            <a:ext cx="7772400" cy="1470025"/>
          </a:xfrm>
        </p:spPr>
        <p:txBody>
          <a:bodyPr/>
          <a:lstStyle/>
          <a:p>
            <a:r>
              <a:rPr lang="en-GB" dirty="0" smtClean="0">
                <a:solidFill>
                  <a:srgbClr val="7D2248"/>
                </a:solidFill>
              </a:rPr>
              <a:t>GDPR – Overview</a:t>
            </a:r>
            <a:endParaRPr lang="en-GB" dirty="0">
              <a:solidFill>
                <a:srgbClr val="7D2248"/>
              </a:solidFill>
            </a:endParaRPr>
          </a:p>
        </p:txBody>
      </p:sp>
      <p:cxnSp>
        <p:nvCxnSpPr>
          <p:cNvPr id="5" name="Straight Connector 4"/>
          <p:cNvCxnSpPr/>
          <p:nvPr/>
        </p:nvCxnSpPr>
        <p:spPr>
          <a:xfrm>
            <a:off x="899592" y="1412776"/>
            <a:ext cx="7848872" cy="0"/>
          </a:xfrm>
          <a:prstGeom prst="line">
            <a:avLst/>
          </a:prstGeom>
          <a:ln w="57150">
            <a:solidFill>
              <a:srgbClr val="7D2248"/>
            </a:solidFill>
          </a:ln>
        </p:spPr>
        <p:style>
          <a:lnRef idx="1">
            <a:schemeClr val="accent1"/>
          </a:lnRef>
          <a:fillRef idx="0">
            <a:schemeClr val="accent1"/>
          </a:fillRef>
          <a:effectRef idx="0">
            <a:schemeClr val="accent1"/>
          </a:effectRef>
          <a:fontRef idx="minor">
            <a:schemeClr val="tx1"/>
          </a:fontRef>
        </p:style>
      </p:cxn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568" t="60521" r="92952" b="16513"/>
          <a:stretch/>
        </p:blipFill>
        <p:spPr bwMode="auto">
          <a:xfrm>
            <a:off x="0" y="3672270"/>
            <a:ext cx="424263" cy="2239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ubtitle 2"/>
          <p:cNvSpPr>
            <a:spLocks noGrp="1"/>
          </p:cNvSpPr>
          <p:nvPr>
            <p:ph type="subTitle" idx="1"/>
          </p:nvPr>
        </p:nvSpPr>
        <p:spPr>
          <a:xfrm>
            <a:off x="1043608" y="1700808"/>
            <a:ext cx="7704856" cy="3929082"/>
          </a:xfrm>
        </p:spPr>
        <p:txBody>
          <a:bodyPr>
            <a:normAutofit/>
          </a:bodyPr>
          <a:lstStyle/>
          <a:p>
            <a:pPr marL="457200" indent="-457200" algn="l">
              <a:buClr>
                <a:srgbClr val="7D2248"/>
              </a:buClr>
              <a:buFont typeface="Arial" panose="020B0604020202020204" pitchFamily="34" charset="0"/>
              <a:buChar char="•"/>
            </a:pPr>
            <a:endParaRPr lang="en-GB" sz="2800" dirty="0">
              <a:solidFill>
                <a:schemeClr val="tx1"/>
              </a:solidFill>
            </a:endParaRPr>
          </a:p>
          <a:p>
            <a:pPr marL="457200" indent="-457200" algn="l">
              <a:buClr>
                <a:srgbClr val="7D2248"/>
              </a:buClr>
              <a:buFont typeface="Arial" panose="020B0604020202020204" pitchFamily="34" charset="0"/>
              <a:buChar char="•"/>
            </a:pPr>
            <a:r>
              <a:rPr lang="en-GB" sz="2800" dirty="0" smtClean="0">
                <a:solidFill>
                  <a:schemeClr val="tx1"/>
                </a:solidFill>
              </a:rPr>
              <a:t>Before we start…..</a:t>
            </a:r>
          </a:p>
          <a:p>
            <a:pPr marL="914400" lvl="1" indent="-457200" algn="l">
              <a:buClr>
                <a:srgbClr val="7D2248"/>
              </a:buClr>
              <a:buFont typeface="Arial" panose="020B0604020202020204" pitchFamily="34" charset="0"/>
              <a:buChar char="•"/>
            </a:pPr>
            <a:r>
              <a:rPr lang="en-GB" sz="2400" dirty="0" smtClean="0">
                <a:solidFill>
                  <a:schemeClr val="tx1"/>
                </a:solidFill>
              </a:rPr>
              <a:t>Data Controller</a:t>
            </a:r>
          </a:p>
          <a:p>
            <a:pPr marL="914400" lvl="1" indent="-457200" algn="l">
              <a:buClr>
                <a:srgbClr val="7D2248"/>
              </a:buClr>
              <a:buFont typeface="Arial" panose="020B0604020202020204" pitchFamily="34" charset="0"/>
              <a:buChar char="•"/>
            </a:pPr>
            <a:r>
              <a:rPr lang="en-GB" sz="2400" dirty="0" smtClean="0">
                <a:solidFill>
                  <a:schemeClr val="tx1"/>
                </a:solidFill>
              </a:rPr>
              <a:t>Data Processor</a:t>
            </a:r>
          </a:p>
          <a:p>
            <a:pPr marL="914400" lvl="1" indent="-457200" algn="l">
              <a:buClr>
                <a:srgbClr val="7D2248"/>
              </a:buClr>
              <a:buFont typeface="Arial" panose="020B0604020202020204" pitchFamily="34" charset="0"/>
              <a:buChar char="•"/>
            </a:pPr>
            <a:r>
              <a:rPr lang="en-GB" sz="2400" dirty="0" smtClean="0">
                <a:solidFill>
                  <a:schemeClr val="tx1"/>
                </a:solidFill>
              </a:rPr>
              <a:t>Data Subject</a:t>
            </a:r>
          </a:p>
          <a:p>
            <a:pPr marL="914400" lvl="1" indent="-457200" algn="l">
              <a:buClr>
                <a:srgbClr val="7D2248"/>
              </a:buClr>
              <a:buFont typeface="Arial" panose="020B0604020202020204" pitchFamily="34" charset="0"/>
              <a:buChar char="•"/>
            </a:pPr>
            <a:r>
              <a:rPr lang="en-GB" sz="2400" dirty="0" smtClean="0">
                <a:solidFill>
                  <a:schemeClr val="tx1"/>
                </a:solidFill>
              </a:rPr>
              <a:t>Personal Data</a:t>
            </a:r>
          </a:p>
          <a:p>
            <a:pPr marL="914400" lvl="1" indent="-457200" algn="l">
              <a:buClr>
                <a:srgbClr val="7D2248"/>
              </a:buClr>
              <a:buFont typeface="Arial" panose="020B0604020202020204" pitchFamily="34" charset="0"/>
              <a:buChar char="•"/>
            </a:pPr>
            <a:r>
              <a:rPr lang="en-GB" sz="2400" dirty="0" smtClean="0">
                <a:solidFill>
                  <a:schemeClr val="tx1"/>
                </a:solidFill>
              </a:rPr>
              <a:t>Special Category Data</a:t>
            </a:r>
          </a:p>
          <a:p>
            <a:pPr lvl="1" algn="l">
              <a:buClr>
                <a:srgbClr val="7D2248"/>
              </a:buClr>
            </a:pPr>
            <a:r>
              <a:rPr lang="en-GB" sz="2400" dirty="0">
                <a:solidFill>
                  <a:schemeClr val="tx1"/>
                </a:solidFill>
              </a:rPr>
              <a:t>	</a:t>
            </a:r>
            <a:r>
              <a:rPr lang="en-GB" sz="2400" dirty="0" smtClean="0">
                <a:solidFill>
                  <a:schemeClr val="tx1"/>
                </a:solidFill>
              </a:rPr>
              <a:t> or Sensitive Personal Data</a:t>
            </a:r>
            <a:endParaRPr lang="en-GB" sz="2800" dirty="0" smtClean="0">
              <a:solidFill>
                <a:schemeClr val="tx1"/>
              </a:solidFill>
            </a:endParaRPr>
          </a:p>
          <a:p>
            <a:pPr marL="457200" indent="-457200" algn="l">
              <a:buClr>
                <a:srgbClr val="7D2248"/>
              </a:buClr>
              <a:buFont typeface="Arial" panose="020B0604020202020204" pitchFamily="34" charset="0"/>
              <a:buChar char="•"/>
            </a:pPr>
            <a:endParaRPr lang="en-GB" sz="2800" dirty="0">
              <a:solidFill>
                <a:schemeClr val="tx1"/>
              </a:solidFill>
            </a:endParaRPr>
          </a:p>
          <a:p>
            <a:pPr algn="l">
              <a:buClr>
                <a:srgbClr val="7D2248"/>
              </a:buClr>
            </a:pPr>
            <a:endParaRPr lang="en-GB" sz="2800" dirty="0" smtClean="0">
              <a:solidFill>
                <a:schemeClr val="tx1"/>
              </a:solidFill>
            </a:endParaRPr>
          </a:p>
          <a:p>
            <a:pPr marL="457200" indent="-457200" algn="l">
              <a:buClr>
                <a:srgbClr val="7D2248"/>
              </a:buClr>
              <a:buFont typeface="Arial" panose="020B0604020202020204" pitchFamily="34" charset="0"/>
              <a:buChar char="•"/>
            </a:pPr>
            <a:endParaRPr lang="en-GB" sz="3700" b="1" dirty="0" smtClean="0">
              <a:solidFill>
                <a:schemeClr val="tx1"/>
              </a:solidFill>
            </a:endParaRPr>
          </a:p>
        </p:txBody>
      </p:sp>
      <p:sp>
        <p:nvSpPr>
          <p:cNvPr id="3" name="AutoShape 2" descr="Image result for penalty fine">
            <a:hlinkClick r:id="rId3"/>
          </p:cNvPr>
          <p:cNvSpPr>
            <a:spLocks noChangeAspect="1" noChangeArrowheads="1"/>
          </p:cNvSpPr>
          <p:nvPr/>
        </p:nvSpPr>
        <p:spPr bwMode="auto">
          <a:xfrm>
            <a:off x="53975" y="-1341438"/>
            <a:ext cx="4295775" cy="2800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AutoShape 4" descr="Image result for penalty fine">
            <a:hlinkClick r:id="rId3"/>
          </p:cNvPr>
          <p:cNvSpPr>
            <a:spLocks noChangeAspect="1" noChangeArrowheads="1"/>
          </p:cNvSpPr>
          <p:nvPr/>
        </p:nvSpPr>
        <p:spPr bwMode="auto">
          <a:xfrm>
            <a:off x="206375" y="-1189038"/>
            <a:ext cx="4295775" cy="2800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28" y="2852936"/>
            <a:ext cx="2282097" cy="2521418"/>
          </a:xfrm>
          <a:prstGeom prst="rect">
            <a:avLst/>
          </a:prstGeom>
        </p:spPr>
      </p:pic>
    </p:spTree>
    <p:extLst>
      <p:ext uri="{BB962C8B-B14F-4D97-AF65-F5344CB8AC3E}">
        <p14:creationId xmlns:p14="http://schemas.microsoft.com/office/powerpoint/2010/main" val="1307425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60648"/>
            <a:ext cx="7772400" cy="1470025"/>
          </a:xfrm>
        </p:spPr>
        <p:txBody>
          <a:bodyPr/>
          <a:lstStyle/>
          <a:p>
            <a:r>
              <a:rPr lang="en-GB" dirty="0" smtClean="0">
                <a:solidFill>
                  <a:srgbClr val="7D2248"/>
                </a:solidFill>
              </a:rPr>
              <a:t>GDPR – Overview</a:t>
            </a:r>
            <a:endParaRPr lang="en-GB" dirty="0">
              <a:solidFill>
                <a:srgbClr val="7D2248"/>
              </a:solidFill>
            </a:endParaRPr>
          </a:p>
        </p:txBody>
      </p:sp>
      <p:cxnSp>
        <p:nvCxnSpPr>
          <p:cNvPr id="5" name="Straight Connector 4"/>
          <p:cNvCxnSpPr/>
          <p:nvPr/>
        </p:nvCxnSpPr>
        <p:spPr>
          <a:xfrm>
            <a:off x="899592" y="1412776"/>
            <a:ext cx="7848872" cy="0"/>
          </a:xfrm>
          <a:prstGeom prst="line">
            <a:avLst/>
          </a:prstGeom>
          <a:ln w="57150">
            <a:solidFill>
              <a:srgbClr val="7D2248"/>
            </a:solidFill>
          </a:ln>
        </p:spPr>
        <p:style>
          <a:lnRef idx="1">
            <a:schemeClr val="accent1"/>
          </a:lnRef>
          <a:fillRef idx="0">
            <a:schemeClr val="accent1"/>
          </a:fillRef>
          <a:effectRef idx="0">
            <a:schemeClr val="accent1"/>
          </a:effectRef>
          <a:fontRef idx="minor">
            <a:schemeClr val="tx1"/>
          </a:fontRef>
        </p:style>
      </p:cxn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568" t="60521" r="92952" b="16513"/>
          <a:stretch/>
        </p:blipFill>
        <p:spPr bwMode="auto">
          <a:xfrm>
            <a:off x="0" y="3672270"/>
            <a:ext cx="424263" cy="2239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ubtitle 2"/>
          <p:cNvSpPr>
            <a:spLocks noGrp="1"/>
          </p:cNvSpPr>
          <p:nvPr>
            <p:ph type="subTitle" idx="1"/>
          </p:nvPr>
        </p:nvSpPr>
        <p:spPr>
          <a:xfrm>
            <a:off x="1043608" y="1700808"/>
            <a:ext cx="7704856" cy="3929082"/>
          </a:xfrm>
        </p:spPr>
        <p:txBody>
          <a:bodyPr>
            <a:normAutofit fontScale="92500" lnSpcReduction="10000"/>
          </a:bodyPr>
          <a:lstStyle/>
          <a:p>
            <a:pPr marL="457200" indent="-457200" algn="l">
              <a:buClr>
                <a:srgbClr val="7D2248"/>
              </a:buClr>
              <a:buFont typeface="Arial" panose="020B0604020202020204" pitchFamily="34" charset="0"/>
              <a:buChar char="•"/>
            </a:pPr>
            <a:endParaRPr lang="en-GB" sz="2800" dirty="0">
              <a:solidFill>
                <a:schemeClr val="tx1"/>
              </a:solidFill>
            </a:endParaRPr>
          </a:p>
          <a:p>
            <a:pPr marL="457200" indent="-457200" algn="l">
              <a:buClr>
                <a:srgbClr val="7D2248"/>
              </a:buClr>
              <a:buFont typeface="Arial" panose="020B0604020202020204" pitchFamily="34" charset="0"/>
              <a:buChar char="•"/>
            </a:pPr>
            <a:r>
              <a:rPr lang="en-GB" sz="2800" dirty="0" smtClean="0">
                <a:solidFill>
                  <a:schemeClr val="tx1"/>
                </a:solidFill>
              </a:rPr>
              <a:t>The Six (or now Seven?) Principles:</a:t>
            </a:r>
          </a:p>
          <a:p>
            <a:pPr marL="914400" lvl="1" indent="-457200" algn="l">
              <a:buClr>
                <a:srgbClr val="7D2248"/>
              </a:buClr>
              <a:buFont typeface="Arial" panose="020B0604020202020204" pitchFamily="34" charset="0"/>
              <a:buChar char="•"/>
            </a:pPr>
            <a:r>
              <a:rPr lang="en-GB" sz="2400" dirty="0" smtClean="0">
                <a:solidFill>
                  <a:schemeClr val="tx1"/>
                </a:solidFill>
              </a:rPr>
              <a:t>Lawfulness, fairness and transparency</a:t>
            </a:r>
          </a:p>
          <a:p>
            <a:pPr marL="914400" lvl="1" indent="-457200" algn="l">
              <a:buClr>
                <a:srgbClr val="7D2248"/>
              </a:buClr>
              <a:buFont typeface="Arial" panose="020B0604020202020204" pitchFamily="34" charset="0"/>
              <a:buChar char="•"/>
            </a:pPr>
            <a:r>
              <a:rPr lang="en-GB" sz="2400" dirty="0" smtClean="0">
                <a:solidFill>
                  <a:schemeClr val="tx1"/>
                </a:solidFill>
              </a:rPr>
              <a:t>Purpose limitation</a:t>
            </a:r>
          </a:p>
          <a:p>
            <a:pPr marL="914400" lvl="1" indent="-457200" algn="l">
              <a:buClr>
                <a:srgbClr val="7D2248"/>
              </a:buClr>
              <a:buFont typeface="Arial" panose="020B0604020202020204" pitchFamily="34" charset="0"/>
              <a:buChar char="•"/>
            </a:pPr>
            <a:r>
              <a:rPr lang="en-GB" sz="2400" dirty="0" smtClean="0">
                <a:solidFill>
                  <a:schemeClr val="tx1"/>
                </a:solidFill>
              </a:rPr>
              <a:t>Data minimisation</a:t>
            </a:r>
          </a:p>
          <a:p>
            <a:pPr marL="914400" lvl="1" indent="-457200" algn="l">
              <a:buClr>
                <a:srgbClr val="7D2248"/>
              </a:buClr>
              <a:buFont typeface="Arial" panose="020B0604020202020204" pitchFamily="34" charset="0"/>
              <a:buChar char="•"/>
            </a:pPr>
            <a:r>
              <a:rPr lang="en-GB" sz="2400" dirty="0" smtClean="0">
                <a:solidFill>
                  <a:schemeClr val="tx1"/>
                </a:solidFill>
              </a:rPr>
              <a:t>Accuracy</a:t>
            </a:r>
          </a:p>
          <a:p>
            <a:pPr marL="914400" lvl="1" indent="-457200" algn="l">
              <a:buClr>
                <a:srgbClr val="7D2248"/>
              </a:buClr>
              <a:buFont typeface="Arial" panose="020B0604020202020204" pitchFamily="34" charset="0"/>
              <a:buChar char="•"/>
            </a:pPr>
            <a:r>
              <a:rPr lang="en-GB" sz="2400" dirty="0" smtClean="0">
                <a:solidFill>
                  <a:schemeClr val="tx1"/>
                </a:solidFill>
              </a:rPr>
              <a:t>Storage limitation</a:t>
            </a:r>
          </a:p>
          <a:p>
            <a:pPr marL="914400" lvl="1" indent="-457200" algn="l">
              <a:buClr>
                <a:srgbClr val="7D2248"/>
              </a:buClr>
              <a:buFont typeface="Arial" panose="020B0604020202020204" pitchFamily="34" charset="0"/>
              <a:buChar char="•"/>
            </a:pPr>
            <a:r>
              <a:rPr lang="en-GB" sz="2400" dirty="0" smtClean="0">
                <a:solidFill>
                  <a:schemeClr val="tx1"/>
                </a:solidFill>
              </a:rPr>
              <a:t>Integrity and confidentiality </a:t>
            </a:r>
          </a:p>
          <a:p>
            <a:pPr marL="914400" lvl="1" indent="-457200" algn="l">
              <a:buClr>
                <a:srgbClr val="7D2248"/>
              </a:buClr>
              <a:buFont typeface="Arial" panose="020B0604020202020204" pitchFamily="34" charset="0"/>
              <a:buChar char="•"/>
            </a:pPr>
            <a:endParaRPr lang="en-GB" sz="2400" dirty="0">
              <a:solidFill>
                <a:schemeClr val="tx1"/>
              </a:solidFill>
            </a:endParaRPr>
          </a:p>
          <a:p>
            <a:pPr marL="914400" lvl="1" indent="-457200" algn="l">
              <a:buClr>
                <a:srgbClr val="7D2248"/>
              </a:buClr>
              <a:buFont typeface="Arial" panose="020B0604020202020204" pitchFamily="34" charset="0"/>
              <a:buChar char="•"/>
            </a:pPr>
            <a:r>
              <a:rPr lang="en-GB" sz="2400" dirty="0" smtClean="0">
                <a:solidFill>
                  <a:schemeClr val="tx1"/>
                </a:solidFill>
              </a:rPr>
              <a:t>Accountability</a:t>
            </a:r>
            <a:endParaRPr lang="en-GB" sz="2800" dirty="0" smtClean="0">
              <a:solidFill>
                <a:schemeClr val="tx1"/>
              </a:solidFill>
            </a:endParaRPr>
          </a:p>
          <a:p>
            <a:pPr marL="457200" indent="-457200" algn="l">
              <a:buClr>
                <a:srgbClr val="7D2248"/>
              </a:buClr>
              <a:buFont typeface="Arial" panose="020B0604020202020204" pitchFamily="34" charset="0"/>
              <a:buChar char="•"/>
            </a:pPr>
            <a:endParaRPr lang="en-GB" sz="2800" dirty="0" smtClean="0">
              <a:solidFill>
                <a:schemeClr val="tx1"/>
              </a:solidFill>
            </a:endParaRPr>
          </a:p>
          <a:p>
            <a:pPr marL="457200" indent="-457200" algn="l">
              <a:buClr>
                <a:srgbClr val="7D2248"/>
              </a:buClr>
              <a:buFont typeface="Arial" panose="020B0604020202020204" pitchFamily="34" charset="0"/>
              <a:buChar char="•"/>
            </a:pPr>
            <a:endParaRPr lang="en-GB" sz="2800" dirty="0">
              <a:solidFill>
                <a:schemeClr val="tx1"/>
              </a:solidFill>
            </a:endParaRPr>
          </a:p>
          <a:p>
            <a:pPr algn="l">
              <a:buClr>
                <a:srgbClr val="7D2248"/>
              </a:buClr>
            </a:pPr>
            <a:endParaRPr lang="en-GB" sz="2800" dirty="0" smtClean="0">
              <a:solidFill>
                <a:schemeClr val="tx1"/>
              </a:solidFill>
            </a:endParaRPr>
          </a:p>
          <a:p>
            <a:pPr marL="457200" indent="-457200" algn="l">
              <a:buClr>
                <a:srgbClr val="7D2248"/>
              </a:buClr>
              <a:buFont typeface="Arial" panose="020B0604020202020204" pitchFamily="34" charset="0"/>
              <a:buChar char="•"/>
            </a:pPr>
            <a:endParaRPr lang="en-GB" sz="3700" b="1" dirty="0" smtClean="0">
              <a:solidFill>
                <a:schemeClr val="tx1"/>
              </a:solidFill>
            </a:endParaRPr>
          </a:p>
        </p:txBody>
      </p:sp>
      <p:sp>
        <p:nvSpPr>
          <p:cNvPr id="3" name="AutoShape 2" descr="Image result for penalty fine">
            <a:hlinkClick r:id="rId3"/>
          </p:cNvPr>
          <p:cNvSpPr>
            <a:spLocks noChangeAspect="1" noChangeArrowheads="1"/>
          </p:cNvSpPr>
          <p:nvPr/>
        </p:nvSpPr>
        <p:spPr bwMode="auto">
          <a:xfrm>
            <a:off x="53975" y="-1341438"/>
            <a:ext cx="4295775" cy="2800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AutoShape 4" descr="Image result for penalty fine">
            <a:hlinkClick r:id="rId3"/>
          </p:cNvPr>
          <p:cNvSpPr>
            <a:spLocks noChangeAspect="1" noChangeArrowheads="1"/>
          </p:cNvSpPr>
          <p:nvPr/>
        </p:nvSpPr>
        <p:spPr bwMode="auto">
          <a:xfrm>
            <a:off x="206375" y="-1189038"/>
            <a:ext cx="4295775" cy="2800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28" y="2852936"/>
            <a:ext cx="2282097" cy="2521418"/>
          </a:xfrm>
          <a:prstGeom prst="rect">
            <a:avLst/>
          </a:prstGeom>
        </p:spPr>
      </p:pic>
    </p:spTree>
    <p:extLst>
      <p:ext uri="{BB962C8B-B14F-4D97-AF65-F5344CB8AC3E}">
        <p14:creationId xmlns:p14="http://schemas.microsoft.com/office/powerpoint/2010/main" val="2865492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60648"/>
            <a:ext cx="7772400" cy="1470025"/>
          </a:xfrm>
        </p:spPr>
        <p:txBody>
          <a:bodyPr/>
          <a:lstStyle/>
          <a:p>
            <a:r>
              <a:rPr lang="en-GB" dirty="0" smtClean="0">
                <a:solidFill>
                  <a:srgbClr val="7D2248"/>
                </a:solidFill>
              </a:rPr>
              <a:t>GDPR – Overview</a:t>
            </a:r>
            <a:endParaRPr lang="en-GB" dirty="0">
              <a:solidFill>
                <a:srgbClr val="7D2248"/>
              </a:solidFill>
            </a:endParaRPr>
          </a:p>
        </p:txBody>
      </p:sp>
      <p:cxnSp>
        <p:nvCxnSpPr>
          <p:cNvPr id="5" name="Straight Connector 4"/>
          <p:cNvCxnSpPr/>
          <p:nvPr/>
        </p:nvCxnSpPr>
        <p:spPr>
          <a:xfrm>
            <a:off x="899592" y="1412776"/>
            <a:ext cx="7848872" cy="0"/>
          </a:xfrm>
          <a:prstGeom prst="line">
            <a:avLst/>
          </a:prstGeom>
          <a:ln w="57150">
            <a:solidFill>
              <a:srgbClr val="7D2248"/>
            </a:solidFill>
          </a:ln>
        </p:spPr>
        <p:style>
          <a:lnRef idx="1">
            <a:schemeClr val="accent1"/>
          </a:lnRef>
          <a:fillRef idx="0">
            <a:schemeClr val="accent1"/>
          </a:fillRef>
          <a:effectRef idx="0">
            <a:schemeClr val="accent1"/>
          </a:effectRef>
          <a:fontRef idx="minor">
            <a:schemeClr val="tx1"/>
          </a:fontRef>
        </p:style>
      </p:cxn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568" t="60521" r="92952" b="16513"/>
          <a:stretch/>
        </p:blipFill>
        <p:spPr bwMode="auto">
          <a:xfrm>
            <a:off x="0" y="3672270"/>
            <a:ext cx="424263" cy="2239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ubtitle 2"/>
          <p:cNvSpPr>
            <a:spLocks noGrp="1"/>
          </p:cNvSpPr>
          <p:nvPr>
            <p:ph type="subTitle" idx="1"/>
          </p:nvPr>
        </p:nvSpPr>
        <p:spPr>
          <a:xfrm>
            <a:off x="1043608" y="1700808"/>
            <a:ext cx="7704856" cy="3929082"/>
          </a:xfrm>
        </p:spPr>
        <p:txBody>
          <a:bodyPr>
            <a:normAutofit/>
          </a:bodyPr>
          <a:lstStyle/>
          <a:p>
            <a:pPr marL="457200" indent="-457200" algn="l">
              <a:buClr>
                <a:srgbClr val="7D2248"/>
              </a:buClr>
              <a:buFont typeface="Arial" panose="020B0604020202020204" pitchFamily="34" charset="0"/>
              <a:buChar char="•"/>
            </a:pPr>
            <a:r>
              <a:rPr lang="en-GB" sz="2800" dirty="0" smtClean="0">
                <a:solidFill>
                  <a:schemeClr val="tx1"/>
                </a:solidFill>
              </a:rPr>
              <a:t>Identify lawful basis for processing – which are:</a:t>
            </a:r>
          </a:p>
          <a:p>
            <a:pPr marL="914400" lvl="1" indent="-457200" algn="l">
              <a:buClr>
                <a:srgbClr val="7D2248"/>
              </a:buClr>
              <a:buFont typeface="Arial" panose="020B0604020202020204" pitchFamily="34" charset="0"/>
              <a:buChar char="•"/>
            </a:pPr>
            <a:r>
              <a:rPr lang="en-GB" sz="2400" dirty="0" smtClean="0">
                <a:solidFill>
                  <a:schemeClr val="tx1"/>
                </a:solidFill>
              </a:rPr>
              <a:t>Comply with contract </a:t>
            </a:r>
          </a:p>
          <a:p>
            <a:pPr marL="914400" lvl="1" indent="-457200" algn="l">
              <a:buClr>
                <a:srgbClr val="7D2248"/>
              </a:buClr>
              <a:buFont typeface="Arial" panose="020B0604020202020204" pitchFamily="34" charset="0"/>
              <a:buChar char="•"/>
            </a:pPr>
            <a:r>
              <a:rPr lang="en-GB" sz="2400" dirty="0" smtClean="0">
                <a:solidFill>
                  <a:schemeClr val="tx1"/>
                </a:solidFill>
              </a:rPr>
              <a:t>Satisfy legal obligation</a:t>
            </a:r>
          </a:p>
          <a:p>
            <a:pPr marL="914400" lvl="1" indent="-457200" algn="l">
              <a:buClr>
                <a:srgbClr val="7D2248"/>
              </a:buClr>
              <a:buFont typeface="Arial" panose="020B0604020202020204" pitchFamily="34" charset="0"/>
              <a:buChar char="•"/>
            </a:pPr>
            <a:r>
              <a:rPr lang="en-GB" sz="2400" dirty="0" smtClean="0">
                <a:solidFill>
                  <a:schemeClr val="tx1"/>
                </a:solidFill>
              </a:rPr>
              <a:t>Legitimate interests</a:t>
            </a:r>
          </a:p>
          <a:p>
            <a:pPr marL="914400" lvl="1" indent="-457200" algn="l">
              <a:buClr>
                <a:srgbClr val="7D2248"/>
              </a:buClr>
              <a:buFont typeface="Arial" panose="020B0604020202020204" pitchFamily="34" charset="0"/>
              <a:buChar char="•"/>
            </a:pPr>
            <a:r>
              <a:rPr lang="en-GB" sz="2400" dirty="0" smtClean="0">
                <a:solidFill>
                  <a:schemeClr val="tx1"/>
                </a:solidFill>
              </a:rPr>
              <a:t>Consent </a:t>
            </a:r>
          </a:p>
          <a:p>
            <a:pPr marL="914400" lvl="1" indent="-457200" algn="l">
              <a:buClr>
                <a:srgbClr val="7D2248"/>
              </a:buClr>
              <a:buFont typeface="Arial" panose="020B0604020202020204" pitchFamily="34" charset="0"/>
              <a:buChar char="•"/>
            </a:pPr>
            <a:r>
              <a:rPr lang="en-GB" sz="2400" dirty="0" smtClean="0">
                <a:solidFill>
                  <a:schemeClr val="tx1"/>
                </a:solidFill>
              </a:rPr>
              <a:t>Vital interests</a:t>
            </a:r>
          </a:p>
          <a:p>
            <a:pPr marL="914400" lvl="1" indent="-457200" algn="l">
              <a:buClr>
                <a:srgbClr val="7D2248"/>
              </a:buClr>
              <a:buFont typeface="Arial" panose="020B0604020202020204" pitchFamily="34" charset="0"/>
              <a:buChar char="•"/>
            </a:pPr>
            <a:r>
              <a:rPr lang="en-GB" sz="2400" dirty="0" smtClean="0">
                <a:solidFill>
                  <a:schemeClr val="tx1"/>
                </a:solidFill>
              </a:rPr>
              <a:t>Public tasks</a:t>
            </a:r>
          </a:p>
          <a:p>
            <a:pPr marL="457200" indent="-457200" algn="l">
              <a:buClr>
                <a:srgbClr val="7D2248"/>
              </a:buClr>
              <a:buFont typeface="Arial" panose="020B0604020202020204" pitchFamily="34" charset="0"/>
              <a:buChar char="•"/>
            </a:pPr>
            <a:endParaRPr lang="en-GB" sz="2800" dirty="0" smtClean="0">
              <a:solidFill>
                <a:schemeClr val="tx1"/>
              </a:solidFill>
            </a:endParaRPr>
          </a:p>
          <a:p>
            <a:pPr marL="457200" indent="-457200" algn="l">
              <a:buClr>
                <a:srgbClr val="7D2248"/>
              </a:buClr>
              <a:buFont typeface="Arial" panose="020B0604020202020204" pitchFamily="34" charset="0"/>
              <a:buChar char="•"/>
            </a:pPr>
            <a:endParaRPr lang="en-GB" sz="2800" dirty="0" smtClean="0">
              <a:solidFill>
                <a:schemeClr val="tx1"/>
              </a:solidFill>
            </a:endParaRPr>
          </a:p>
          <a:p>
            <a:pPr marL="457200" indent="-457200" algn="l">
              <a:buClr>
                <a:srgbClr val="7D2248"/>
              </a:buClr>
              <a:buFont typeface="Arial" panose="020B0604020202020204" pitchFamily="34" charset="0"/>
              <a:buChar char="•"/>
            </a:pPr>
            <a:endParaRPr lang="en-GB" sz="2800" dirty="0">
              <a:solidFill>
                <a:schemeClr val="tx1"/>
              </a:solidFill>
            </a:endParaRPr>
          </a:p>
          <a:p>
            <a:pPr algn="l">
              <a:buClr>
                <a:srgbClr val="7D2248"/>
              </a:buClr>
            </a:pPr>
            <a:endParaRPr lang="en-GB" sz="2800" dirty="0" smtClean="0">
              <a:solidFill>
                <a:schemeClr val="tx1"/>
              </a:solidFill>
            </a:endParaRPr>
          </a:p>
          <a:p>
            <a:pPr marL="457200" indent="-457200" algn="l">
              <a:buClr>
                <a:srgbClr val="7D2248"/>
              </a:buClr>
              <a:buFont typeface="Arial" panose="020B0604020202020204" pitchFamily="34" charset="0"/>
              <a:buChar char="•"/>
            </a:pPr>
            <a:endParaRPr lang="en-GB" sz="3700" b="1" dirty="0" smtClean="0">
              <a:solidFill>
                <a:schemeClr val="tx1"/>
              </a:solidFill>
            </a:endParaRPr>
          </a:p>
        </p:txBody>
      </p:sp>
      <p:sp>
        <p:nvSpPr>
          <p:cNvPr id="3" name="AutoShape 2" descr="Image result for penalty fine">
            <a:hlinkClick r:id="rId3"/>
          </p:cNvPr>
          <p:cNvSpPr>
            <a:spLocks noChangeAspect="1" noChangeArrowheads="1"/>
          </p:cNvSpPr>
          <p:nvPr/>
        </p:nvSpPr>
        <p:spPr bwMode="auto">
          <a:xfrm>
            <a:off x="53975" y="-1341438"/>
            <a:ext cx="4295775" cy="2800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AutoShape 4" descr="Image result for penalty fine">
            <a:hlinkClick r:id="rId3"/>
          </p:cNvPr>
          <p:cNvSpPr>
            <a:spLocks noChangeAspect="1" noChangeArrowheads="1"/>
          </p:cNvSpPr>
          <p:nvPr/>
        </p:nvSpPr>
        <p:spPr bwMode="auto">
          <a:xfrm>
            <a:off x="206375" y="-1189038"/>
            <a:ext cx="4295775" cy="2800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28" y="2852936"/>
            <a:ext cx="2282097" cy="2521418"/>
          </a:xfrm>
          <a:prstGeom prst="rect">
            <a:avLst/>
          </a:prstGeom>
        </p:spPr>
      </p:pic>
    </p:spTree>
    <p:extLst>
      <p:ext uri="{BB962C8B-B14F-4D97-AF65-F5344CB8AC3E}">
        <p14:creationId xmlns:p14="http://schemas.microsoft.com/office/powerpoint/2010/main" val="2920020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60648"/>
            <a:ext cx="7772400" cy="1470025"/>
          </a:xfrm>
        </p:spPr>
        <p:txBody>
          <a:bodyPr/>
          <a:lstStyle/>
          <a:p>
            <a:r>
              <a:rPr lang="en-GB" dirty="0" smtClean="0">
                <a:solidFill>
                  <a:srgbClr val="7D2248"/>
                </a:solidFill>
              </a:rPr>
              <a:t>Lawful Basis (</a:t>
            </a:r>
            <a:r>
              <a:rPr lang="en-GB" dirty="0" err="1" smtClean="0">
                <a:solidFill>
                  <a:srgbClr val="7D2248"/>
                </a:solidFill>
              </a:rPr>
              <a:t>ctd</a:t>
            </a:r>
            <a:r>
              <a:rPr lang="en-GB" dirty="0" smtClean="0">
                <a:solidFill>
                  <a:srgbClr val="7D2248"/>
                </a:solidFill>
              </a:rPr>
              <a:t>)</a:t>
            </a:r>
            <a:endParaRPr lang="en-GB" dirty="0">
              <a:solidFill>
                <a:srgbClr val="7D2248"/>
              </a:solidFill>
            </a:endParaRPr>
          </a:p>
        </p:txBody>
      </p:sp>
      <p:cxnSp>
        <p:nvCxnSpPr>
          <p:cNvPr id="5" name="Straight Connector 4"/>
          <p:cNvCxnSpPr/>
          <p:nvPr/>
        </p:nvCxnSpPr>
        <p:spPr>
          <a:xfrm>
            <a:off x="899592" y="1412776"/>
            <a:ext cx="7848872" cy="0"/>
          </a:xfrm>
          <a:prstGeom prst="line">
            <a:avLst/>
          </a:prstGeom>
          <a:ln w="57150">
            <a:solidFill>
              <a:srgbClr val="7D2248"/>
            </a:solidFill>
          </a:ln>
        </p:spPr>
        <p:style>
          <a:lnRef idx="1">
            <a:schemeClr val="accent1"/>
          </a:lnRef>
          <a:fillRef idx="0">
            <a:schemeClr val="accent1"/>
          </a:fillRef>
          <a:effectRef idx="0">
            <a:schemeClr val="accent1"/>
          </a:effectRef>
          <a:fontRef idx="minor">
            <a:schemeClr val="tx1"/>
          </a:fontRef>
        </p:style>
      </p:cxn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568" t="60521" r="92952" b="16513"/>
          <a:stretch/>
        </p:blipFill>
        <p:spPr bwMode="auto">
          <a:xfrm>
            <a:off x="0" y="3672270"/>
            <a:ext cx="424263" cy="2239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ubtitle 2"/>
          <p:cNvSpPr>
            <a:spLocks noGrp="1"/>
          </p:cNvSpPr>
          <p:nvPr>
            <p:ph type="subTitle" idx="1"/>
          </p:nvPr>
        </p:nvSpPr>
        <p:spPr>
          <a:xfrm>
            <a:off x="1043608" y="1700808"/>
            <a:ext cx="7704856" cy="3929082"/>
          </a:xfrm>
        </p:spPr>
        <p:txBody>
          <a:bodyPr>
            <a:normAutofit/>
          </a:bodyPr>
          <a:lstStyle/>
          <a:p>
            <a:pPr marL="457200" indent="-457200" algn="l">
              <a:buClr>
                <a:srgbClr val="7D2248"/>
              </a:buClr>
              <a:buFont typeface="Arial" panose="020B0604020202020204" pitchFamily="34" charset="0"/>
              <a:buChar char="•"/>
            </a:pPr>
            <a:endParaRPr lang="en-GB" sz="2800" dirty="0">
              <a:solidFill>
                <a:schemeClr val="tx1"/>
              </a:solidFill>
            </a:endParaRPr>
          </a:p>
          <a:p>
            <a:pPr marL="457200" indent="-457200" algn="l">
              <a:buClr>
                <a:srgbClr val="7D2248"/>
              </a:buClr>
              <a:buFont typeface="Arial" panose="020B0604020202020204" pitchFamily="34" charset="0"/>
              <a:buChar char="•"/>
            </a:pPr>
            <a:r>
              <a:rPr lang="en-GB" sz="2800" dirty="0" smtClean="0">
                <a:solidFill>
                  <a:schemeClr val="tx1"/>
                </a:solidFill>
              </a:rPr>
              <a:t>Vital Interests and Public duty unlikely to apply to most controllers</a:t>
            </a:r>
          </a:p>
          <a:p>
            <a:pPr marL="457200" indent="-457200" algn="l">
              <a:buClr>
                <a:srgbClr val="7D2248"/>
              </a:buClr>
              <a:buFont typeface="Arial" panose="020B0604020202020204" pitchFamily="34" charset="0"/>
              <a:buChar char="•"/>
            </a:pPr>
            <a:r>
              <a:rPr lang="en-GB" sz="2800" dirty="0" smtClean="0">
                <a:solidFill>
                  <a:schemeClr val="tx1"/>
                </a:solidFill>
              </a:rPr>
              <a:t>So to process personal data most controllers will rely on consent, that processing is necessary to perform a contract, that it is necessary to satisfy a legal obligation, or that it is in the legitimate interest of the business.</a:t>
            </a:r>
          </a:p>
          <a:p>
            <a:pPr marL="457200" indent="-457200" algn="l">
              <a:buClr>
                <a:srgbClr val="7D2248"/>
              </a:buClr>
              <a:buFont typeface="Arial" panose="020B0604020202020204" pitchFamily="34" charset="0"/>
              <a:buChar char="•"/>
            </a:pPr>
            <a:endParaRPr lang="en-GB" sz="2400" dirty="0" smtClean="0">
              <a:solidFill>
                <a:schemeClr val="tx1"/>
              </a:solidFill>
            </a:endParaRPr>
          </a:p>
          <a:p>
            <a:pPr marL="457200" indent="-457200" algn="l">
              <a:buClr>
                <a:srgbClr val="7D2248"/>
              </a:buClr>
              <a:buFont typeface="Arial" panose="020B0604020202020204" pitchFamily="34" charset="0"/>
              <a:buChar char="•"/>
            </a:pPr>
            <a:endParaRPr lang="en-GB" sz="2800" dirty="0" smtClean="0">
              <a:solidFill>
                <a:schemeClr val="tx1"/>
              </a:solidFill>
            </a:endParaRPr>
          </a:p>
          <a:p>
            <a:pPr marL="457200" indent="-457200" algn="l">
              <a:buClr>
                <a:srgbClr val="7D2248"/>
              </a:buClr>
              <a:buFont typeface="Arial" panose="020B0604020202020204" pitchFamily="34" charset="0"/>
              <a:buChar char="•"/>
            </a:pPr>
            <a:endParaRPr lang="en-GB" sz="2800" dirty="0" smtClean="0">
              <a:solidFill>
                <a:schemeClr val="tx1"/>
              </a:solidFill>
            </a:endParaRPr>
          </a:p>
          <a:p>
            <a:pPr marL="457200" indent="-457200" algn="l">
              <a:buClr>
                <a:srgbClr val="7D2248"/>
              </a:buClr>
              <a:buFont typeface="Arial" panose="020B0604020202020204" pitchFamily="34" charset="0"/>
              <a:buChar char="•"/>
            </a:pPr>
            <a:endParaRPr lang="en-GB" sz="2800" dirty="0">
              <a:solidFill>
                <a:schemeClr val="tx1"/>
              </a:solidFill>
            </a:endParaRPr>
          </a:p>
          <a:p>
            <a:pPr algn="l">
              <a:buClr>
                <a:srgbClr val="7D2248"/>
              </a:buClr>
            </a:pPr>
            <a:endParaRPr lang="en-GB" sz="2800" dirty="0" smtClean="0">
              <a:solidFill>
                <a:schemeClr val="tx1"/>
              </a:solidFill>
            </a:endParaRPr>
          </a:p>
          <a:p>
            <a:pPr marL="457200" indent="-457200" algn="l">
              <a:buClr>
                <a:srgbClr val="7D2248"/>
              </a:buClr>
              <a:buFont typeface="Arial" panose="020B0604020202020204" pitchFamily="34" charset="0"/>
              <a:buChar char="•"/>
            </a:pPr>
            <a:endParaRPr lang="en-GB" sz="3700" b="1" dirty="0" smtClean="0">
              <a:solidFill>
                <a:schemeClr val="tx1"/>
              </a:solidFill>
            </a:endParaRPr>
          </a:p>
        </p:txBody>
      </p:sp>
      <p:sp>
        <p:nvSpPr>
          <p:cNvPr id="3" name="AutoShape 2" descr="Image result for penalty fine">
            <a:hlinkClick r:id="rId3"/>
          </p:cNvPr>
          <p:cNvSpPr>
            <a:spLocks noChangeAspect="1" noChangeArrowheads="1"/>
          </p:cNvSpPr>
          <p:nvPr/>
        </p:nvSpPr>
        <p:spPr bwMode="auto">
          <a:xfrm>
            <a:off x="53975" y="-1341438"/>
            <a:ext cx="4295775" cy="2800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AutoShape 4" descr="Image result for penalty fine">
            <a:hlinkClick r:id="rId3"/>
          </p:cNvPr>
          <p:cNvSpPr>
            <a:spLocks noChangeAspect="1" noChangeArrowheads="1"/>
          </p:cNvSpPr>
          <p:nvPr/>
        </p:nvSpPr>
        <p:spPr bwMode="auto">
          <a:xfrm>
            <a:off x="206375" y="-1189038"/>
            <a:ext cx="4295775" cy="2800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688970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60648"/>
            <a:ext cx="7772400" cy="1470025"/>
          </a:xfrm>
        </p:spPr>
        <p:txBody>
          <a:bodyPr/>
          <a:lstStyle/>
          <a:p>
            <a:r>
              <a:rPr lang="en-GB" dirty="0" smtClean="0">
                <a:solidFill>
                  <a:srgbClr val="7D2248"/>
                </a:solidFill>
              </a:rPr>
              <a:t>Consent</a:t>
            </a:r>
            <a:endParaRPr lang="en-GB" dirty="0">
              <a:solidFill>
                <a:srgbClr val="7D2248"/>
              </a:solidFill>
            </a:endParaRPr>
          </a:p>
        </p:txBody>
      </p:sp>
      <p:cxnSp>
        <p:nvCxnSpPr>
          <p:cNvPr id="5" name="Straight Connector 4"/>
          <p:cNvCxnSpPr/>
          <p:nvPr/>
        </p:nvCxnSpPr>
        <p:spPr>
          <a:xfrm>
            <a:off x="899592" y="1412776"/>
            <a:ext cx="7848872" cy="0"/>
          </a:xfrm>
          <a:prstGeom prst="line">
            <a:avLst/>
          </a:prstGeom>
          <a:ln w="57150">
            <a:solidFill>
              <a:srgbClr val="7D2248"/>
            </a:solidFill>
          </a:ln>
        </p:spPr>
        <p:style>
          <a:lnRef idx="1">
            <a:schemeClr val="accent1"/>
          </a:lnRef>
          <a:fillRef idx="0">
            <a:schemeClr val="accent1"/>
          </a:fillRef>
          <a:effectRef idx="0">
            <a:schemeClr val="accent1"/>
          </a:effectRef>
          <a:fontRef idx="minor">
            <a:schemeClr val="tx1"/>
          </a:fontRef>
        </p:style>
      </p:cxn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568" t="60521" r="92952" b="16513"/>
          <a:stretch/>
        </p:blipFill>
        <p:spPr bwMode="auto">
          <a:xfrm>
            <a:off x="0" y="3672270"/>
            <a:ext cx="424263" cy="2239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ubtitle 2"/>
          <p:cNvSpPr>
            <a:spLocks noGrp="1"/>
          </p:cNvSpPr>
          <p:nvPr>
            <p:ph type="subTitle" idx="1"/>
          </p:nvPr>
        </p:nvSpPr>
        <p:spPr>
          <a:xfrm>
            <a:off x="1043608" y="1700808"/>
            <a:ext cx="7704856" cy="3929082"/>
          </a:xfrm>
        </p:spPr>
        <p:txBody>
          <a:bodyPr>
            <a:normAutofit/>
          </a:bodyPr>
          <a:lstStyle/>
          <a:p>
            <a:pPr marL="457200" indent="-457200" algn="l">
              <a:buClr>
                <a:srgbClr val="7D2248"/>
              </a:buClr>
              <a:buFont typeface="Arial" panose="020B0604020202020204" pitchFamily="34" charset="0"/>
              <a:buChar char="•"/>
            </a:pPr>
            <a:endParaRPr lang="en-GB" sz="2800" dirty="0">
              <a:solidFill>
                <a:schemeClr val="tx1"/>
              </a:solidFill>
            </a:endParaRPr>
          </a:p>
          <a:p>
            <a:pPr marL="457200" indent="-457200" algn="l">
              <a:buClr>
                <a:srgbClr val="7D2248"/>
              </a:buClr>
              <a:buFont typeface="Arial" panose="020B0604020202020204" pitchFamily="34" charset="0"/>
              <a:buChar char="•"/>
            </a:pPr>
            <a:endParaRPr lang="en-GB" sz="2400" dirty="0" smtClean="0">
              <a:solidFill>
                <a:schemeClr val="tx1"/>
              </a:solidFill>
            </a:endParaRPr>
          </a:p>
          <a:p>
            <a:pPr marL="457200" indent="-457200" algn="l">
              <a:buClr>
                <a:srgbClr val="7D2248"/>
              </a:buClr>
              <a:buFont typeface="Arial" panose="020B0604020202020204" pitchFamily="34" charset="0"/>
              <a:buChar char="•"/>
            </a:pPr>
            <a:endParaRPr lang="en-GB" sz="2800" dirty="0" smtClean="0">
              <a:solidFill>
                <a:schemeClr val="tx1"/>
              </a:solidFill>
            </a:endParaRPr>
          </a:p>
          <a:p>
            <a:pPr marL="457200" indent="-457200" algn="l">
              <a:buClr>
                <a:srgbClr val="7D2248"/>
              </a:buClr>
              <a:buFont typeface="Arial" panose="020B0604020202020204" pitchFamily="34" charset="0"/>
              <a:buChar char="•"/>
            </a:pPr>
            <a:endParaRPr lang="en-GB" sz="2800" dirty="0" smtClean="0">
              <a:solidFill>
                <a:schemeClr val="tx1"/>
              </a:solidFill>
            </a:endParaRPr>
          </a:p>
          <a:p>
            <a:pPr marL="457200" indent="-457200" algn="l">
              <a:buClr>
                <a:srgbClr val="7D2248"/>
              </a:buClr>
              <a:buFont typeface="Arial" panose="020B0604020202020204" pitchFamily="34" charset="0"/>
              <a:buChar char="•"/>
            </a:pPr>
            <a:endParaRPr lang="en-GB" sz="2800" dirty="0">
              <a:solidFill>
                <a:schemeClr val="tx1"/>
              </a:solidFill>
            </a:endParaRPr>
          </a:p>
          <a:p>
            <a:pPr algn="l">
              <a:buClr>
                <a:srgbClr val="7D2248"/>
              </a:buClr>
            </a:pPr>
            <a:endParaRPr lang="en-GB" sz="2800" dirty="0" smtClean="0">
              <a:solidFill>
                <a:schemeClr val="tx1"/>
              </a:solidFill>
            </a:endParaRPr>
          </a:p>
          <a:p>
            <a:pPr marL="457200" indent="-457200" algn="l">
              <a:buClr>
                <a:srgbClr val="7D2248"/>
              </a:buClr>
              <a:buFont typeface="Arial" panose="020B0604020202020204" pitchFamily="34" charset="0"/>
              <a:buChar char="•"/>
            </a:pPr>
            <a:endParaRPr lang="en-GB" sz="3700" b="1" dirty="0" smtClean="0">
              <a:solidFill>
                <a:schemeClr val="tx1"/>
              </a:solidFill>
            </a:endParaRPr>
          </a:p>
        </p:txBody>
      </p:sp>
      <p:sp>
        <p:nvSpPr>
          <p:cNvPr id="3" name="AutoShape 2" descr="Image result for penalty fine">
            <a:hlinkClick r:id="rId3"/>
          </p:cNvPr>
          <p:cNvSpPr>
            <a:spLocks noChangeAspect="1" noChangeArrowheads="1"/>
          </p:cNvSpPr>
          <p:nvPr/>
        </p:nvSpPr>
        <p:spPr bwMode="auto">
          <a:xfrm>
            <a:off x="53975" y="-1341438"/>
            <a:ext cx="4295775" cy="2800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AutoShape 4" descr="Image result for penalty fine">
            <a:hlinkClick r:id="rId3"/>
          </p:cNvPr>
          <p:cNvSpPr>
            <a:spLocks noChangeAspect="1" noChangeArrowheads="1"/>
          </p:cNvSpPr>
          <p:nvPr/>
        </p:nvSpPr>
        <p:spPr bwMode="auto">
          <a:xfrm>
            <a:off x="206375" y="-1189038"/>
            <a:ext cx="4295775" cy="2800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Rectangle 7"/>
          <p:cNvSpPr/>
          <p:nvPr/>
        </p:nvSpPr>
        <p:spPr>
          <a:xfrm>
            <a:off x="1331640" y="1772817"/>
            <a:ext cx="7272808" cy="3323987"/>
          </a:xfrm>
          <a:prstGeom prst="rect">
            <a:avLst/>
          </a:prstGeom>
        </p:spPr>
        <p:txBody>
          <a:bodyPr wrap="square">
            <a:spAutoFit/>
          </a:bodyPr>
          <a:lstStyle/>
          <a:p>
            <a:r>
              <a:rPr lang="en-GB" sz="1400" b="1" dirty="0"/>
              <a:t>Freely Given </a:t>
            </a:r>
            <a:r>
              <a:rPr lang="en-GB" sz="1400" dirty="0"/>
              <a:t>– so you cannot use consent where there is an imbalance of power such as an employment relationship</a:t>
            </a:r>
            <a:r>
              <a:rPr lang="en-GB" sz="1400" dirty="0" smtClean="0"/>
              <a:t>. GDPR means employers can longer rely on consent.</a:t>
            </a:r>
          </a:p>
          <a:p>
            <a:endParaRPr lang="en-GB" sz="1400" dirty="0"/>
          </a:p>
          <a:p>
            <a:r>
              <a:rPr lang="en-GB" sz="1400" b="1" dirty="0"/>
              <a:t>Specific</a:t>
            </a:r>
            <a:r>
              <a:rPr lang="en-GB" sz="1400" dirty="0"/>
              <a:t> – consent must be given for a specific activity, so consent cannot be bundled or </a:t>
            </a:r>
            <a:r>
              <a:rPr lang="en-GB" sz="1400" dirty="0" smtClean="0"/>
              <a:t>general</a:t>
            </a:r>
          </a:p>
          <a:p>
            <a:endParaRPr lang="en-GB" sz="1400" dirty="0"/>
          </a:p>
          <a:p>
            <a:r>
              <a:rPr lang="en-GB" sz="1400" b="1" dirty="0"/>
              <a:t>Informed </a:t>
            </a:r>
            <a:r>
              <a:rPr lang="en-GB" sz="1400" dirty="0"/>
              <a:t>– people must be fully informed of the processing, lawful basis, identity of processor, </a:t>
            </a:r>
            <a:r>
              <a:rPr lang="en-GB" sz="1400" dirty="0" err="1" smtClean="0"/>
              <a:t>etc</a:t>
            </a:r>
            <a:endParaRPr lang="en-GB" sz="1400" dirty="0" smtClean="0"/>
          </a:p>
          <a:p>
            <a:endParaRPr lang="en-GB" sz="1400" dirty="0"/>
          </a:p>
          <a:p>
            <a:r>
              <a:rPr lang="en-GB" sz="1400" b="1" dirty="0"/>
              <a:t>Unambiguous  </a:t>
            </a:r>
            <a:r>
              <a:rPr lang="en-GB" sz="1400" b="1" dirty="0"/>
              <a:t>s</a:t>
            </a:r>
            <a:r>
              <a:rPr lang="en-GB" sz="1400" b="1" dirty="0" smtClean="0"/>
              <a:t>tatement </a:t>
            </a:r>
            <a:r>
              <a:rPr lang="en-GB" sz="1400" b="1" dirty="0"/>
              <a:t>or affirmative action agreeing to processing </a:t>
            </a:r>
            <a:r>
              <a:rPr lang="en-GB" sz="1400" dirty="0"/>
              <a:t>– so silence, pre-checked boxes or inactivity will not normally constitute </a:t>
            </a:r>
            <a:r>
              <a:rPr lang="en-GB" sz="1400" dirty="0" smtClean="0"/>
              <a:t>consent</a:t>
            </a:r>
          </a:p>
          <a:p>
            <a:endParaRPr lang="en-GB" sz="1400" dirty="0"/>
          </a:p>
          <a:p>
            <a:r>
              <a:rPr lang="en-GB" sz="1400" b="1" dirty="0" smtClean="0"/>
              <a:t>Fresh Consent – </a:t>
            </a:r>
            <a:r>
              <a:rPr lang="en-GB" sz="1400" dirty="0" smtClean="0"/>
              <a:t>Exception exists </a:t>
            </a:r>
            <a:r>
              <a:rPr lang="en-GB" sz="1400" dirty="0"/>
              <a:t>for existing marketing lists where </a:t>
            </a:r>
            <a:r>
              <a:rPr lang="en-GB" sz="1400" dirty="0" smtClean="0"/>
              <a:t>processing the data is in your legitimate interest, the </a:t>
            </a:r>
            <a:r>
              <a:rPr lang="en-GB" sz="1400" dirty="0"/>
              <a:t>customer’s details were obtained in the course of providing goods or services, and the purpose of the marketing is to provide similar goods or services and the customer has been given the opportunity to opt out</a:t>
            </a:r>
          </a:p>
        </p:txBody>
      </p:sp>
    </p:spTree>
    <p:extLst>
      <p:ext uri="{BB962C8B-B14F-4D97-AF65-F5344CB8AC3E}">
        <p14:creationId xmlns:p14="http://schemas.microsoft.com/office/powerpoint/2010/main" val="1500711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60648"/>
            <a:ext cx="7772400" cy="1470025"/>
          </a:xfrm>
        </p:spPr>
        <p:txBody>
          <a:bodyPr/>
          <a:lstStyle/>
          <a:p>
            <a:r>
              <a:rPr lang="en-GB" dirty="0" smtClean="0">
                <a:solidFill>
                  <a:srgbClr val="7D2248"/>
                </a:solidFill>
              </a:rPr>
              <a:t>Contract</a:t>
            </a:r>
            <a:endParaRPr lang="en-GB" dirty="0">
              <a:solidFill>
                <a:srgbClr val="7D2248"/>
              </a:solidFill>
            </a:endParaRPr>
          </a:p>
        </p:txBody>
      </p:sp>
      <p:cxnSp>
        <p:nvCxnSpPr>
          <p:cNvPr id="5" name="Straight Connector 4"/>
          <p:cNvCxnSpPr/>
          <p:nvPr/>
        </p:nvCxnSpPr>
        <p:spPr>
          <a:xfrm>
            <a:off x="899592" y="1412776"/>
            <a:ext cx="7848872" cy="0"/>
          </a:xfrm>
          <a:prstGeom prst="line">
            <a:avLst/>
          </a:prstGeom>
          <a:ln w="57150">
            <a:solidFill>
              <a:srgbClr val="7D2248"/>
            </a:solidFill>
          </a:ln>
        </p:spPr>
        <p:style>
          <a:lnRef idx="1">
            <a:schemeClr val="accent1"/>
          </a:lnRef>
          <a:fillRef idx="0">
            <a:schemeClr val="accent1"/>
          </a:fillRef>
          <a:effectRef idx="0">
            <a:schemeClr val="accent1"/>
          </a:effectRef>
          <a:fontRef idx="minor">
            <a:schemeClr val="tx1"/>
          </a:fontRef>
        </p:style>
      </p:cxn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568" t="60521" r="92952" b="16513"/>
          <a:stretch/>
        </p:blipFill>
        <p:spPr bwMode="auto">
          <a:xfrm>
            <a:off x="0" y="3672270"/>
            <a:ext cx="424263" cy="2239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ubtitle 2"/>
          <p:cNvSpPr>
            <a:spLocks noGrp="1"/>
          </p:cNvSpPr>
          <p:nvPr>
            <p:ph type="subTitle" idx="1"/>
          </p:nvPr>
        </p:nvSpPr>
        <p:spPr>
          <a:xfrm>
            <a:off x="1043608" y="1700808"/>
            <a:ext cx="7704856" cy="3929082"/>
          </a:xfrm>
        </p:spPr>
        <p:txBody>
          <a:bodyPr>
            <a:normAutofit fontScale="85000" lnSpcReduction="10000"/>
          </a:bodyPr>
          <a:lstStyle/>
          <a:p>
            <a:pPr marL="457200" indent="-457200" algn="l">
              <a:buClr>
                <a:srgbClr val="7D2248"/>
              </a:buClr>
              <a:buFont typeface="Arial" panose="020B0604020202020204" pitchFamily="34" charset="0"/>
              <a:buChar char="•"/>
            </a:pPr>
            <a:r>
              <a:rPr lang="en-GB" sz="2800" dirty="0" smtClean="0">
                <a:solidFill>
                  <a:schemeClr val="tx1"/>
                </a:solidFill>
              </a:rPr>
              <a:t>Lawful basis where you need to process personal information to fulfil your contractual obligations to them.</a:t>
            </a:r>
          </a:p>
          <a:p>
            <a:pPr marL="457200" indent="-457200" algn="l">
              <a:buClr>
                <a:srgbClr val="7D2248"/>
              </a:buClr>
              <a:buFont typeface="Arial" panose="020B0604020202020204" pitchFamily="34" charset="0"/>
              <a:buChar char="•"/>
            </a:pPr>
            <a:r>
              <a:rPr lang="en-GB" sz="2800" dirty="0" smtClean="0">
                <a:solidFill>
                  <a:schemeClr val="tx1"/>
                </a:solidFill>
              </a:rPr>
              <a:t>For example, in an employment context you need to process NI Number and bank details to pay someone. </a:t>
            </a:r>
          </a:p>
          <a:p>
            <a:pPr marL="457200" indent="-457200" algn="l">
              <a:buClr>
                <a:srgbClr val="7D2248"/>
              </a:buClr>
              <a:buFont typeface="Arial" panose="020B0604020202020204" pitchFamily="34" charset="0"/>
              <a:buChar char="•"/>
            </a:pPr>
            <a:r>
              <a:rPr lang="en-GB" sz="2800" dirty="0" smtClean="0">
                <a:solidFill>
                  <a:schemeClr val="tx1"/>
                </a:solidFill>
              </a:rPr>
              <a:t>In a sales context you may need to process name and address and bank details to sell and deliver goods.</a:t>
            </a:r>
          </a:p>
          <a:p>
            <a:pPr marL="457200" indent="-457200" algn="l">
              <a:buClr>
                <a:srgbClr val="7D2248"/>
              </a:buClr>
              <a:buFont typeface="Arial" panose="020B0604020202020204" pitchFamily="34" charset="0"/>
              <a:buChar char="•"/>
            </a:pPr>
            <a:r>
              <a:rPr lang="en-GB" sz="2800" dirty="0" smtClean="0">
                <a:solidFill>
                  <a:schemeClr val="tx1"/>
                </a:solidFill>
              </a:rPr>
              <a:t>But processing must be necessary – you cannot rely on the performance of a contract to market your services.</a:t>
            </a:r>
            <a:endParaRPr lang="en-GB" sz="2800" dirty="0">
              <a:solidFill>
                <a:schemeClr val="tx1"/>
              </a:solidFill>
            </a:endParaRPr>
          </a:p>
          <a:p>
            <a:pPr marL="457200" indent="-457200" algn="l">
              <a:buClr>
                <a:srgbClr val="7D2248"/>
              </a:buClr>
              <a:buFont typeface="Arial" panose="020B0604020202020204" pitchFamily="34" charset="0"/>
              <a:buChar char="•"/>
            </a:pPr>
            <a:endParaRPr lang="en-GB" sz="2400" dirty="0" smtClean="0">
              <a:solidFill>
                <a:schemeClr val="tx1"/>
              </a:solidFill>
            </a:endParaRPr>
          </a:p>
          <a:p>
            <a:pPr marL="457200" indent="-457200" algn="l">
              <a:buClr>
                <a:srgbClr val="7D2248"/>
              </a:buClr>
              <a:buFont typeface="Arial" panose="020B0604020202020204" pitchFamily="34" charset="0"/>
              <a:buChar char="•"/>
            </a:pPr>
            <a:endParaRPr lang="en-GB" sz="2800" dirty="0" smtClean="0">
              <a:solidFill>
                <a:schemeClr val="tx1"/>
              </a:solidFill>
            </a:endParaRPr>
          </a:p>
          <a:p>
            <a:pPr marL="457200" indent="-457200" algn="l">
              <a:buClr>
                <a:srgbClr val="7D2248"/>
              </a:buClr>
              <a:buFont typeface="Arial" panose="020B0604020202020204" pitchFamily="34" charset="0"/>
              <a:buChar char="•"/>
            </a:pPr>
            <a:endParaRPr lang="en-GB" sz="2800" dirty="0" smtClean="0">
              <a:solidFill>
                <a:schemeClr val="tx1"/>
              </a:solidFill>
            </a:endParaRPr>
          </a:p>
          <a:p>
            <a:pPr marL="457200" indent="-457200" algn="l">
              <a:buClr>
                <a:srgbClr val="7D2248"/>
              </a:buClr>
              <a:buFont typeface="Arial" panose="020B0604020202020204" pitchFamily="34" charset="0"/>
              <a:buChar char="•"/>
            </a:pPr>
            <a:endParaRPr lang="en-GB" sz="2800" dirty="0">
              <a:solidFill>
                <a:schemeClr val="tx1"/>
              </a:solidFill>
            </a:endParaRPr>
          </a:p>
          <a:p>
            <a:pPr algn="l">
              <a:buClr>
                <a:srgbClr val="7D2248"/>
              </a:buClr>
            </a:pPr>
            <a:endParaRPr lang="en-GB" sz="2800" dirty="0" smtClean="0">
              <a:solidFill>
                <a:schemeClr val="tx1"/>
              </a:solidFill>
            </a:endParaRPr>
          </a:p>
          <a:p>
            <a:pPr marL="457200" indent="-457200" algn="l">
              <a:buClr>
                <a:srgbClr val="7D2248"/>
              </a:buClr>
              <a:buFont typeface="Arial" panose="020B0604020202020204" pitchFamily="34" charset="0"/>
              <a:buChar char="•"/>
            </a:pPr>
            <a:endParaRPr lang="en-GB" sz="3700" b="1" dirty="0" smtClean="0">
              <a:solidFill>
                <a:schemeClr val="tx1"/>
              </a:solidFill>
            </a:endParaRPr>
          </a:p>
        </p:txBody>
      </p:sp>
      <p:sp>
        <p:nvSpPr>
          <p:cNvPr id="3" name="AutoShape 2" descr="Image result for penalty fine">
            <a:hlinkClick r:id="rId3"/>
          </p:cNvPr>
          <p:cNvSpPr>
            <a:spLocks noChangeAspect="1" noChangeArrowheads="1"/>
          </p:cNvSpPr>
          <p:nvPr/>
        </p:nvSpPr>
        <p:spPr bwMode="auto">
          <a:xfrm>
            <a:off x="53975" y="-1341438"/>
            <a:ext cx="4295775" cy="2800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AutoShape 4" descr="Image result for penalty fine">
            <a:hlinkClick r:id="rId3"/>
          </p:cNvPr>
          <p:cNvSpPr>
            <a:spLocks noChangeAspect="1" noChangeArrowheads="1"/>
          </p:cNvSpPr>
          <p:nvPr/>
        </p:nvSpPr>
        <p:spPr bwMode="auto">
          <a:xfrm>
            <a:off x="206375" y="-1189038"/>
            <a:ext cx="4295775" cy="2800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217359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2178BA58B6C6439F65A57DC5E6BA66" ma:contentTypeVersion="10" ma:contentTypeDescription="Create a new document." ma:contentTypeScope="" ma:versionID="8964481bd991376b03cce6dd444bedbb">
  <xsd:schema xmlns:xsd="http://www.w3.org/2001/XMLSchema" xmlns:xs="http://www.w3.org/2001/XMLSchema" xmlns:p="http://schemas.microsoft.com/office/2006/metadata/properties" xmlns:ns2="4a9ac47c-af2a-4e19-88c9-ea2795ba628a" xmlns:ns3="67c3daab-3554-48a7-8ab2-2c856789702e" targetNamespace="http://schemas.microsoft.com/office/2006/metadata/properties" ma:root="true" ma:fieldsID="fc47b0c973b17fbccfcf5f4e28839e30" ns2:_="" ns3:_="">
    <xsd:import namespace="4a9ac47c-af2a-4e19-88c9-ea2795ba628a"/>
    <xsd:import namespace="67c3daab-3554-48a7-8ab2-2c856789702e"/>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Location" minOccurs="0"/>
                <xsd:element ref="ns2:MediaServiceOCR"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9ac47c-af2a-4e19-88c9-ea2795ba628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c3daab-3554-48a7-8ab2-2c856789702e"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3E06E3B-9D64-4B98-A469-2E28C7B4E16C}"/>
</file>

<file path=customXml/itemProps2.xml><?xml version="1.0" encoding="utf-8"?>
<ds:datastoreItem xmlns:ds="http://schemas.openxmlformats.org/officeDocument/2006/customXml" ds:itemID="{3D41A1FF-55C6-4E6B-BFC2-BE708C2F354F}"/>
</file>

<file path=customXml/itemProps3.xml><?xml version="1.0" encoding="utf-8"?>
<ds:datastoreItem xmlns:ds="http://schemas.openxmlformats.org/officeDocument/2006/customXml" ds:itemID="{234E368C-0BB5-452C-B436-990CA460729F}"/>
</file>

<file path=docProps/app.xml><?xml version="1.0" encoding="utf-8"?>
<Properties xmlns="http://schemas.openxmlformats.org/officeDocument/2006/extended-properties" xmlns:vt="http://schemas.openxmlformats.org/officeDocument/2006/docPropsVTypes">
  <TotalTime>1638</TotalTime>
  <Words>1304</Words>
  <Application>Microsoft Office PowerPoint</Application>
  <PresentationFormat>On-screen Show (4:3)</PresentationFormat>
  <Paragraphs>228</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GDPR</vt:lpstr>
      <vt:lpstr>GDPR</vt:lpstr>
      <vt:lpstr>GDPR – Overview</vt:lpstr>
      <vt:lpstr>GDPR – Overview</vt:lpstr>
      <vt:lpstr>GDPR – Overview</vt:lpstr>
      <vt:lpstr>Lawful Basis (ctd)</vt:lpstr>
      <vt:lpstr>Consent</vt:lpstr>
      <vt:lpstr>Contract</vt:lpstr>
      <vt:lpstr>Legitimate Interests</vt:lpstr>
      <vt:lpstr>Legal Obligation</vt:lpstr>
      <vt:lpstr>Special Category Data</vt:lpstr>
      <vt:lpstr>Criminal Records Data</vt:lpstr>
      <vt:lpstr>Data Subject Rights</vt:lpstr>
      <vt:lpstr>Information You Hold</vt:lpstr>
      <vt:lpstr>Accountability and Governance</vt:lpstr>
      <vt:lpstr>Privacy Notices</vt:lpstr>
      <vt:lpstr>Data Protection Policies</vt:lpstr>
      <vt:lpstr>GDPR – practical tips</vt:lpstr>
      <vt:lpstr>GDPR – practical tips</vt:lpstr>
      <vt:lpstr>GDPR – practical tips</vt:lpstr>
      <vt:lpstr>Registration</vt:lpstr>
      <vt:lpstr>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dc:creator>
  <cp:lastModifiedBy>David Morgan</cp:lastModifiedBy>
  <cp:revision>105</cp:revision>
  <cp:lastPrinted>2018-03-22T15:27:22Z</cp:lastPrinted>
  <dcterms:created xsi:type="dcterms:W3CDTF">2015-11-23T11:20:22Z</dcterms:created>
  <dcterms:modified xsi:type="dcterms:W3CDTF">2018-05-08T14:05:03Z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0x010100722178BA58B6C6439F65A57DC5E6BA66</vt:lpwstr>
  </property>
</Properties>
</file>